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6"/>
  </p:notesMasterIdLst>
  <p:sldIdLst>
    <p:sldId id="256" r:id="rId3"/>
    <p:sldId id="322" r:id="rId4"/>
    <p:sldId id="321" r:id="rId5"/>
    <p:sldId id="324" r:id="rId6"/>
    <p:sldId id="332" r:id="rId7"/>
    <p:sldId id="329" r:id="rId8"/>
    <p:sldId id="325" r:id="rId9"/>
    <p:sldId id="330" r:id="rId10"/>
    <p:sldId id="334" r:id="rId11"/>
    <p:sldId id="333" r:id="rId12"/>
    <p:sldId id="331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323" r:id="rId38"/>
    <p:sldId id="326" r:id="rId39"/>
    <p:sldId id="281" r:id="rId40"/>
    <p:sldId id="327" r:id="rId41"/>
    <p:sldId id="282" r:id="rId42"/>
    <p:sldId id="283" r:id="rId43"/>
    <p:sldId id="284" r:id="rId44"/>
    <p:sldId id="285" r:id="rId45"/>
    <p:sldId id="313" r:id="rId46"/>
    <p:sldId id="314" r:id="rId47"/>
    <p:sldId id="315" r:id="rId48"/>
    <p:sldId id="316" r:id="rId49"/>
    <p:sldId id="337" r:id="rId50"/>
    <p:sldId id="286" r:id="rId51"/>
    <p:sldId id="328" r:id="rId52"/>
    <p:sldId id="287" r:id="rId53"/>
    <p:sldId id="288" r:id="rId54"/>
    <p:sldId id="289" r:id="rId55"/>
    <p:sldId id="290" r:id="rId56"/>
    <p:sldId id="291" r:id="rId57"/>
    <p:sldId id="320" r:id="rId58"/>
    <p:sldId id="296" r:id="rId59"/>
    <p:sldId id="297" r:id="rId60"/>
    <p:sldId id="298" r:id="rId61"/>
    <p:sldId id="299" r:id="rId62"/>
    <p:sldId id="300" r:id="rId63"/>
    <p:sldId id="304" r:id="rId64"/>
    <p:sldId id="305" r:id="rId65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E5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777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51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/>
              <a:t>Secondo voi da dove nasce l’ateismo moderno nei giovani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mtClean="0"/>
              <a:t>Secondo voi da dove nasce l’ateismo moderno nei giovani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AA86E7-2F3A-4214-A934-66D88B647C10}" type="slidenum">
              <a:rPr lang="it-IT" altLang="it-IT" sz="1200" smtClean="0"/>
              <a:pPr/>
              <a:t>36</a:t>
            </a:fld>
            <a:endParaRPr lang="it-IT" altLang="it-IT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2604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739518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739135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Alcuni pensano che l’origine sta nella PAURA</a:t>
            </a:r>
            <a:endParaRPr lang="it-IT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74484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Alcuni pensano che l’origine sta nella PAURA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9113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Essendo</a:t>
            </a:r>
            <a:r>
              <a:rPr lang="it-IT" baseline="0" dirty="0" smtClean="0"/>
              <a:t> una moda essere distaccati dalla religione si ha paura dei giudizi</a:t>
            </a:r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511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511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92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4FABD-0CF3-489C-997A-C313EE2E5E42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F183D-52C6-43B9-A8E7-704486C4323D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7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425451"/>
            <a:ext cx="2741084" cy="578961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425451"/>
            <a:ext cx="8026400" cy="578961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AAD83-7661-437A-88F3-D5BF636A596A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6AC3-A576-4B25-BA72-C07A1508A384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7572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32C77-A2A1-4C80-B25B-CD27ED54926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9407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939AE-1A94-4CAA-BBBB-6FF11098A7D8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5694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AE3F-9389-4C9A-866C-D401CA80DFB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3372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04D9-75F9-4961-9B8F-CAB1615B015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2129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8DE2-4809-4026-8FD7-3AF805907B5F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09200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7DF5A-4C70-4017-B926-20DA060F7C54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5363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ACB2-CD7A-428D-823C-F47ED3839EF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3398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90A7A-4851-4E56-A939-FAB3E34D4C7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3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AA7CC-B19B-44B1-BF31-882953F1DDFF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17344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BB7F-770D-4065-907A-FB029A0C91E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27182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1" y="1604964"/>
            <a:ext cx="2842684" cy="4524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604964"/>
            <a:ext cx="8331200" cy="4524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D766C-E12A-4C6A-B324-30C503CAB3AC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4812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6DEF-1A51-415B-BABC-9FA2FCB9C04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981201"/>
            <a:ext cx="5382684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3848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17FE-9831-4156-90AD-FA6A4FCFA25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AA01-9373-4A74-906F-DF9C81560263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1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220AA-7FA9-4A92-9FC1-7C0EE8108D0D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2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D2DA-D3E2-4B26-95CF-76E174332947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2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243A-771D-4A3C-9DE8-5178A5F19880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00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A68E-2B4E-4365-B854-DAFAC1A80F0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842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 Black" panose="020B0A04020102020204" pitchFamily="34" charset="0"/>
              <a:buNone/>
              <a:defRPr sz="1200" smtClean="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5DAFB2D-C2A2-450B-A0D8-570DC1C01CBB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1" y="1"/>
            <a:ext cx="12189884" cy="544513"/>
            <a:chOff x="0" y="0"/>
            <a:chExt cx="5759" cy="343"/>
          </a:xfrm>
        </p:grpSpPr>
        <p:sp>
          <p:nvSpPr>
            <p:cNvPr id="103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3" name="Rectangle 5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7D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4" name="Rectangle 6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5" name="Rectangle 7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6" name="Rectangle 8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37" name="Rectangle 9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3" name="Rectangle 11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425451"/>
            <a:ext cx="10970684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 titolo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981201"/>
            <a:ext cx="10970684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anose="05000000000000000000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anose="05000000000000000000" pitchFamily="2" charset="2"/>
        <a:buChar char="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anose="05000000000000000000" pitchFamily="2" charset="2"/>
        <a:buChar char="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anose="05000000000000000000" pitchFamily="2" charset="2"/>
        <a:buChar char="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anose="05000000000000000000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" y="1"/>
            <a:ext cx="12189884" cy="6856413"/>
            <a:chOff x="0" y="0"/>
            <a:chExt cx="5759" cy="4319"/>
          </a:xfrm>
        </p:grpSpPr>
        <p:sp>
          <p:nvSpPr>
            <p:cNvPr id="205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2057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6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59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0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1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2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3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6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5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068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8401"/>
            <a:ext cx="2842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842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 Black" panose="020B0A04020102020204" pitchFamily="34" charset="0"/>
              <a:buNone/>
              <a:defRPr sz="1200" smtClean="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7FEA95F-D861-4C21-AEB6-BA9F08426B65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  <p:sp>
        <p:nvSpPr>
          <p:cNvPr id="205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962401" y="1828801"/>
            <a:ext cx="8024284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 titolo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4"/>
            <a:ext cx="10970684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Cliccate per modificare il formato del testo della struttura</a:t>
            </a:r>
          </a:p>
          <a:p>
            <a:pPr lvl="1"/>
            <a:r>
              <a:rPr lang="en-GB" altLang="it-IT" smtClean="0"/>
              <a:t>Secondo livello struttura</a:t>
            </a:r>
          </a:p>
          <a:p>
            <a:pPr lvl="2"/>
            <a:r>
              <a:rPr lang="en-GB" altLang="it-IT" smtClean="0"/>
              <a:t>Terzo livello struttura</a:t>
            </a:r>
          </a:p>
          <a:p>
            <a:pPr lvl="3"/>
            <a:r>
              <a:rPr lang="en-GB" altLang="it-IT" smtClean="0"/>
              <a:t>Quarto livello struttura</a:t>
            </a:r>
          </a:p>
          <a:p>
            <a:pPr lvl="4"/>
            <a:r>
              <a:rPr lang="en-GB" altLang="it-IT" smtClean="0"/>
              <a:t>Quinto livello struttura</a:t>
            </a:r>
          </a:p>
          <a:p>
            <a:pPr lvl="4"/>
            <a:r>
              <a:rPr lang="en-GB" altLang="it-IT" smtClean="0"/>
              <a:t>Sesto livello struttura</a:t>
            </a:r>
          </a:p>
          <a:p>
            <a:pPr lvl="4"/>
            <a:r>
              <a:rPr lang="en-GB" altLang="it-IT" smtClean="0"/>
              <a:t>Settimo livello struttura</a:t>
            </a:r>
          </a:p>
          <a:p>
            <a:pPr lvl="4"/>
            <a:r>
              <a:rPr lang="en-GB" altLang="it-IT" smtClean="0"/>
              <a:t>Ottavo livello struttura</a:t>
            </a:r>
          </a:p>
          <a:p>
            <a:pPr lvl="4"/>
            <a:r>
              <a:rPr lang="en-GB" altLang="it-IT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6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7D"/>
        </a:buClr>
        <a:buSzPct val="75000"/>
        <a:buFont typeface="Wingdings" panose="05000000000000000000" pitchFamily="2" charset="2"/>
        <a:buChar char="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9999CC"/>
        </a:buClr>
        <a:buSzPct val="80000"/>
        <a:buFont typeface="Wingdings" panose="05000000000000000000" pitchFamily="2" charset="2"/>
        <a:buChar char="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7D"/>
        </a:buClr>
        <a:buSzPct val="65000"/>
        <a:buFont typeface="Wingdings" panose="05000000000000000000" pitchFamily="2" charset="2"/>
        <a:buChar char="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70000"/>
        <a:buFont typeface="Wingdings" panose="05000000000000000000" pitchFamily="2" charset="2"/>
        <a:buChar char="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anose="05000000000000000000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9999CC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87814" y="2178558"/>
            <a:ext cx="6580187" cy="1510286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4600" err="1">
                <a:solidFill>
                  <a:srgbClr val="FFFFFF"/>
                </a:solidFill>
              </a:rPr>
              <a:t>Varie</a:t>
            </a:r>
            <a:r>
              <a:rPr lang="en-GB" altLang="it-IT" sz="4600">
                <a:solidFill>
                  <a:srgbClr val="FFFFFF"/>
                </a:solidFill>
              </a:rPr>
              <a:t> </a:t>
            </a:r>
            <a:r>
              <a:rPr lang="en-GB" altLang="it-IT" sz="4600" err="1">
                <a:solidFill>
                  <a:srgbClr val="FFFFFF"/>
                </a:solidFill>
              </a:rPr>
              <a:t>forme</a:t>
            </a:r>
            <a:r>
              <a:rPr lang="en-GB" altLang="it-IT" sz="4600">
                <a:solidFill>
                  <a:srgbClr val="FFFFFF"/>
                </a:solidFill>
              </a:rPr>
              <a:t> di ATEISMO  MODERNO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48200" y="4267201"/>
            <a:ext cx="6019800" cy="1256371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3400"/>
              <a:t>Presentazione per dibattiti</a:t>
            </a:r>
          </a:p>
          <a:p>
            <a:pPr marL="0" indent="0" eaLnBrk="1" hangingPunct="1">
              <a:lnSpc>
                <a:spcPct val="100000"/>
              </a:lnSpc>
              <a:spcBef>
                <a:spcPts val="85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3400"/>
              <a:t>di Claudio Gobbetti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817965" y="5952093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2800" b="1" smtClean="0">
                <a:solidFill>
                  <a:schemeClr val="tx1"/>
                </a:solidFill>
              </a:rPr>
              <a:t>6 </a:t>
            </a:r>
            <a:r>
              <a:rPr lang="it-IT" altLang="it-IT" sz="2800" b="1" dirty="0" err="1" smtClean="0">
                <a:solidFill>
                  <a:schemeClr val="tx1"/>
                </a:solidFill>
              </a:rPr>
              <a:t>dic</a:t>
            </a:r>
            <a:r>
              <a:rPr lang="it-IT" altLang="it-IT" sz="2800" b="1" dirty="0" smtClean="0">
                <a:solidFill>
                  <a:schemeClr val="tx1"/>
                </a:solidFill>
              </a:rPr>
              <a:t> 2020</a:t>
            </a:r>
            <a:endParaRPr lang="it-IT" altLang="it-IT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84666" y="3244334"/>
            <a:ext cx="482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90355" y="828288"/>
            <a:ext cx="1161129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Spesso l’odio contro i nemici nasce dalla duplice paura, quale? </a:t>
            </a:r>
          </a:p>
          <a:p>
            <a:pPr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      - del diverso </a:t>
            </a:r>
          </a:p>
          <a:p>
            <a:pPr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      - del non essere difesi (o incapaci) ad affrontarli. </a:t>
            </a:r>
          </a:p>
          <a:p>
            <a:pPr algn="just"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N.B. L’odio è spesso usato politicamente perché crea </a:t>
            </a:r>
            <a:r>
              <a:rPr lang="it-IT" sz="2300" dirty="0">
                <a:solidFill>
                  <a:schemeClr val="tx1"/>
                </a:solidFill>
              </a:rPr>
              <a:t>energia nelle </a:t>
            </a:r>
            <a:r>
              <a:rPr lang="it-IT" sz="2300" dirty="0" smtClean="0">
                <a:solidFill>
                  <a:schemeClr val="tx1"/>
                </a:solidFill>
              </a:rPr>
              <a:t>popolazioni </a:t>
            </a:r>
          </a:p>
          <a:p>
            <a:pPr algn="just"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che potrebbe servire, ad esempio, per meglio motivare una eventuale guerra.</a:t>
            </a:r>
          </a:p>
          <a:p>
            <a:pPr algn="just"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Dal punto di vista militare, le guerre si realizzano con più vigore </a:t>
            </a:r>
          </a:p>
          <a:p>
            <a:pPr algn="just"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quando si incita nei militari, e nella popolazione, l’odio totale e assoluto contro il nemico.</a:t>
            </a:r>
          </a:p>
        </p:txBody>
      </p:sp>
    </p:spTree>
    <p:extLst>
      <p:ext uri="{BB962C8B-B14F-4D97-AF65-F5344CB8AC3E}">
        <p14:creationId xmlns:p14="http://schemas.microsoft.com/office/powerpoint/2010/main" val="28218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84666" y="3244334"/>
            <a:ext cx="482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41394" y="720566"/>
            <a:ext cx="1090921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Quale è la vera libertà interiore che da la </a:t>
            </a:r>
            <a:r>
              <a:rPr lang="it-IT" sz="2800" b="1" dirty="0" smtClean="0">
                <a:solidFill>
                  <a:schemeClr val="tx1"/>
                </a:solidFill>
              </a:rPr>
              <a:t>GIOIA</a:t>
            </a:r>
            <a:r>
              <a:rPr lang="it-IT" sz="2800" dirty="0" smtClean="0">
                <a:solidFill>
                  <a:schemeClr val="tx1"/>
                </a:solidFill>
              </a:rPr>
              <a:t> di vivere?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È quella narcisista, egoistica, 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di seguire le mode, o del «fai ciò che vuoi»? </a:t>
            </a:r>
          </a:p>
          <a:p>
            <a:pPr algn="ctr">
              <a:lnSpc>
                <a:spcPct val="150000"/>
              </a:lnSpc>
            </a:pPr>
            <a:endParaRPr lang="it-IT" sz="28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Oppure è quella di </a:t>
            </a:r>
            <a:r>
              <a:rPr lang="it-IT" sz="2800" b="1" dirty="0" smtClean="0">
                <a:solidFill>
                  <a:schemeClr val="tx1"/>
                </a:solidFill>
              </a:rPr>
              <a:t>CONDIVIDERE</a:t>
            </a:r>
            <a:r>
              <a:rPr lang="it-IT" sz="28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2800" dirty="0">
                <a:solidFill>
                  <a:schemeClr val="tx1"/>
                </a:solidFill>
              </a:rPr>
              <a:t>c</a:t>
            </a:r>
            <a:r>
              <a:rPr lang="it-IT" sz="2800" dirty="0" smtClean="0">
                <a:solidFill>
                  <a:schemeClr val="tx1"/>
                </a:solidFill>
              </a:rPr>
              <a:t>he è uno dei presupposti fondamentali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it-IT" sz="2800" dirty="0" smtClean="0">
                <a:solidFill>
                  <a:schemeClr val="tx1"/>
                </a:solidFill>
              </a:rPr>
              <a:t>per </a:t>
            </a:r>
            <a:r>
              <a:rPr lang="it-IT" sz="2800" b="1" dirty="0" smtClean="0">
                <a:solidFill>
                  <a:schemeClr val="tx1"/>
                </a:solidFill>
              </a:rPr>
              <a:t>AMARE</a:t>
            </a:r>
            <a:r>
              <a:rPr lang="it-IT" sz="2800" dirty="0" smtClean="0">
                <a:solidFill>
                  <a:schemeClr val="tx1"/>
                </a:solidFill>
              </a:rPr>
              <a:t> in modo disinteressato?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Non si può AMARE senza, prima di tutto, CONDIVIDERE.</a:t>
            </a:r>
          </a:p>
        </p:txBody>
      </p:sp>
    </p:spTree>
    <p:extLst>
      <p:ext uri="{BB962C8B-B14F-4D97-AF65-F5344CB8AC3E}">
        <p14:creationId xmlns:p14="http://schemas.microsoft.com/office/powerpoint/2010/main" val="5470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186270"/>
            <a:ext cx="8229600" cy="4485460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>
                <a:solidFill>
                  <a:srgbClr val="FF0000"/>
                </a:solidFill>
              </a:rPr>
              <a:t>Ateo</a:t>
            </a:r>
            <a:r>
              <a:rPr lang="it-IT" altLang="it-IT" dirty="0" smtClean="0"/>
              <a:t> significa “senza Dio”, che nega l’esistenza di Dio.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 smtClean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dirty="0" smtClean="0"/>
              <a:t>   </a:t>
            </a:r>
            <a:r>
              <a:rPr lang="it-IT" altLang="it-IT" dirty="0" smtClean="0"/>
              <a:t>Anche gli ebrei e i cristiani furono considerati atei perché negavano le numerose divinità romane o greche</a:t>
            </a:r>
            <a:r>
              <a:rPr lang="en-GB" altLang="it-IT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442751"/>
            <a:ext cx="8207375" cy="3972499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dirty="0" smtClean="0">
                <a:latin typeface="+mn-lt"/>
              </a:rPr>
              <a:t>Quali sono le varie forme </a:t>
            </a:r>
            <a:br>
              <a:rPr lang="it-IT" dirty="0" smtClean="0">
                <a:latin typeface="+mn-lt"/>
              </a:rPr>
            </a:br>
            <a:r>
              <a:rPr lang="it-IT" dirty="0" smtClean="0">
                <a:latin typeface="+mn-lt"/>
              </a:rPr>
              <a:t>di “ateismo” </a:t>
            </a:r>
            <a:br>
              <a:rPr lang="it-IT" dirty="0" smtClean="0">
                <a:latin typeface="+mn-lt"/>
              </a:rPr>
            </a:br>
            <a:r>
              <a:rPr lang="it-IT" sz="3600" dirty="0" smtClean="0">
                <a:latin typeface="+mn-lt"/>
              </a:rPr>
              <a:t>(o di lontananza dalla religione) </a:t>
            </a:r>
            <a:r>
              <a:rPr lang="it-IT" dirty="0" smtClean="0">
                <a:latin typeface="+mn-lt"/>
              </a:rPr>
              <a:t>moderno?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20714"/>
            <a:ext cx="8229600" cy="771525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 smtClean="0"/>
              <a:t>1 </a:t>
            </a:r>
            <a:r>
              <a:rPr lang="en-GB" altLang="it-IT" dirty="0" smtClean="0"/>
              <a:t>- </a:t>
            </a:r>
            <a:r>
              <a:rPr lang="en-GB" altLang="it-IT" dirty="0" smtClean="0">
                <a:solidFill>
                  <a:srgbClr val="FF0000"/>
                </a:solidFill>
              </a:rPr>
              <a:t>“</a:t>
            </a:r>
            <a:r>
              <a:rPr lang="en-GB" altLang="it-IT" b="1" dirty="0" smtClean="0">
                <a:solidFill>
                  <a:srgbClr val="FF6600"/>
                </a:solidFill>
              </a:rPr>
              <a:t>ATEISMO</a:t>
            </a:r>
            <a:r>
              <a:rPr lang="en-GB" altLang="it-IT" dirty="0" smtClean="0">
                <a:solidFill>
                  <a:srgbClr val="FF6600"/>
                </a:solidFill>
              </a:rPr>
              <a:t>” 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psicologico</a:t>
            </a:r>
            <a:endParaRPr lang="en-GB" altLang="it-IT" b="1" dirty="0" smtClean="0">
              <a:solidFill>
                <a:srgbClr val="FF66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1700808"/>
            <a:ext cx="11665296" cy="458548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2800" dirty="0"/>
              <a:t>   </a:t>
            </a:r>
            <a:r>
              <a:rPr lang="it-IT" altLang="it-IT" sz="2800" dirty="0" smtClean="0"/>
              <a:t>E’ l’antipatia (a volte fino all’odio viscerale) verso tutto quello che riguarda la religione.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200" dirty="0" smtClean="0"/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Spesso è causato:</a:t>
            </a:r>
          </a:p>
          <a:p>
            <a:pPr algn="ctr" eaLnBrk="1" hangingPunct="1">
              <a:lnSpc>
                <a:spcPct val="90000"/>
              </a:lnSpc>
              <a:spcBef>
                <a:spcPts val="3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200" dirty="0" smtClean="0"/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b="1" i="1" dirty="0" smtClean="0"/>
              <a:t>da esperienze negative</a:t>
            </a:r>
            <a:r>
              <a:rPr lang="it-IT" altLang="it-IT" sz="2300" dirty="0" smtClean="0"/>
              <a:t> </a:t>
            </a:r>
            <a:r>
              <a:rPr lang="it-IT" altLang="it-IT" sz="2300" b="1" i="1" dirty="0" smtClean="0"/>
              <a:t>con persone</a:t>
            </a:r>
            <a:r>
              <a:rPr lang="it-IT" altLang="it-IT" sz="2300" dirty="0" smtClean="0"/>
              <a:t> religiose o estremiste nella religione;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b="1" i="1" dirty="0" smtClean="0"/>
              <a:t>da gravi disgrazie</a:t>
            </a:r>
            <a:r>
              <a:rPr lang="it-IT" altLang="it-IT" sz="2300" dirty="0" smtClean="0"/>
              <a:t> che portano ad una ribellione contro Dio;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spcAft>
                <a:spcPts val="120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b="1" i="1" dirty="0" smtClean="0"/>
              <a:t>da una educazione</a:t>
            </a:r>
            <a:r>
              <a:rPr lang="it-IT" altLang="it-IT" sz="2300" dirty="0" smtClean="0"/>
              <a:t> familiare o da un percorso culturale nel quale la religione è sempre presentata solo in modo negativo come causa di tutti i mali sociali.</a:t>
            </a:r>
            <a:endParaRPr lang="it-IT" altLang="it-IT"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875420" y="1314511"/>
            <a:ext cx="10441160" cy="4977902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L’ateismo psicologico, di solito, non è sostenuto da particolari ragionamenti che dimostrano la non esistenza di Dio,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ma semplicemente da una grande antipatia verso la religione,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è un fondamentale disgusto psicologico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verso la religione.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143771" y="620688"/>
            <a:ext cx="5904458" cy="77162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/>
              <a:t>2</a:t>
            </a:r>
            <a:r>
              <a:rPr lang="en-GB" altLang="it-IT" dirty="0" smtClean="0"/>
              <a:t> - </a:t>
            </a:r>
            <a:r>
              <a:rPr lang="en-GB" altLang="it-IT" b="1" dirty="0" smtClean="0">
                <a:solidFill>
                  <a:srgbClr val="FF6600"/>
                </a:solidFill>
              </a:rPr>
              <a:t>ATEISMO politico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8357" y="1844824"/>
            <a:ext cx="11575286" cy="307994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2800" dirty="0" smtClean="0"/>
              <a:t>E</a:t>
            </a:r>
            <a:r>
              <a:rPr lang="it-IT" altLang="it-IT" sz="2800" dirty="0" smtClean="0"/>
              <a:t>’ l’ateismo </a:t>
            </a:r>
            <a:r>
              <a:rPr lang="it-IT" altLang="it-IT" sz="2800" b="1" dirty="0" smtClean="0"/>
              <a:t>imposto politicamente</a:t>
            </a:r>
            <a:r>
              <a:rPr lang="it-IT" altLang="it-IT" sz="2800" dirty="0" smtClean="0"/>
              <a:t> da un governo o una dittatura. </a:t>
            </a:r>
            <a:endParaRPr lang="it-IT" altLang="it-IT" sz="1200" dirty="0" smtClean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</a:t>
            </a:r>
            <a:r>
              <a:rPr lang="it-IT" altLang="it-IT" sz="2800" dirty="0" smtClean="0"/>
              <a:t>Un esempio fu il sistema politico “comunista” dell’Ex Unione Sovietica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dove la religione era </a:t>
            </a:r>
            <a:r>
              <a:rPr lang="it-IT" altLang="it-IT" sz="2800" dirty="0"/>
              <a:t>proibita dalla legge di stato </a:t>
            </a: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condannata e perfino perseguitata.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67893" y="548680"/>
            <a:ext cx="8856215" cy="77162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/>
              <a:t>3</a:t>
            </a:r>
            <a:r>
              <a:rPr lang="en-GB" altLang="it-IT" dirty="0" smtClean="0"/>
              <a:t> - </a:t>
            </a:r>
            <a:r>
              <a:rPr lang="en-GB" altLang="it-IT" dirty="0" smtClean="0">
                <a:solidFill>
                  <a:srgbClr val="FF6600"/>
                </a:solidFill>
              </a:rPr>
              <a:t>L’ “</a:t>
            </a:r>
            <a:r>
              <a:rPr lang="en-GB" altLang="it-IT" b="1" dirty="0" smtClean="0">
                <a:solidFill>
                  <a:srgbClr val="FF6600"/>
                </a:solidFill>
              </a:rPr>
              <a:t>ATEISMO</a:t>
            </a:r>
            <a:r>
              <a:rPr lang="en-GB" altLang="it-IT" dirty="0" smtClean="0">
                <a:solidFill>
                  <a:srgbClr val="FF6600"/>
                </a:solidFill>
              </a:rPr>
              <a:t>”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nel</a:t>
            </a:r>
            <a:r>
              <a:rPr lang="en-GB" altLang="it-IT" b="1" dirty="0" smtClean="0">
                <a:solidFill>
                  <a:srgbClr val="FF6600"/>
                </a:solidFill>
              </a:rPr>
              <a:t>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capitalismo</a:t>
            </a:r>
            <a:endParaRPr lang="en-GB" altLang="it-IT" b="1" dirty="0" smtClean="0">
              <a:solidFill>
                <a:srgbClr val="FF66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7368" y="1700808"/>
            <a:ext cx="11377264" cy="4539321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Nel capitalismo esiste la libertà religiosa,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tuttavia la società è continuamente “bombardata” con tutti i mezzi pubblicitari possibili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da messaggi che vogliono far credere che il vero paradiso terrestre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sia solo quello dei piaceri materiali e immediati della vita,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smtClean="0"/>
              <a:t>ottenibili solo acquistando i beni di consumo.</a:t>
            </a:r>
          </a:p>
          <a:p>
            <a:pPr algn="ctr" eaLnBrk="1" hangingPunct="1">
              <a:lnSpc>
                <a:spcPct val="15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smtClean="0"/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smtClean="0"/>
              <a:t>La religione, in questo contesto, è considerata poco importante, da temere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300" err="1" smtClean="0"/>
              <a:t>perchè</a:t>
            </a:r>
            <a:r>
              <a:rPr lang="it-IT" altLang="it-IT" sz="2300" smtClean="0"/>
              <a:t> potrebbe limitare tali piaceri della vita e tale libertà.</a:t>
            </a:r>
            <a:endParaRPr lang="it-IT" altLang="it-IT" sz="23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620713"/>
            <a:ext cx="11161240" cy="6032037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Nel </a:t>
            </a:r>
            <a:r>
              <a:rPr lang="it-IT" altLang="it-IT" sz="2800" b="1" dirty="0" smtClean="0"/>
              <a:t>capitalismo</a:t>
            </a:r>
            <a:r>
              <a:rPr lang="it-IT" altLang="it-IT" sz="2800" dirty="0" smtClean="0"/>
              <a:t> nonostante vi è la libertà religiosa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si arriva a pensare che la vera felicità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si raggiunga solo con il potere dei soldi e con i piaceri materiali.</a:t>
            </a:r>
          </a:p>
          <a:p>
            <a:pPr algn="ctr" eaLnBrk="1" hangingPunct="1">
              <a:lnSpc>
                <a:spcPct val="150000"/>
              </a:lnSpc>
              <a:spcBef>
                <a:spcPts val="3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200" dirty="0" smtClean="0"/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Sembra che le persone valgano solo per quanti soldi hanno.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I meno importanti sono i poveri.</a:t>
            </a:r>
          </a:p>
          <a:p>
            <a:pPr algn="ctr" eaLnBrk="1" hangingPunct="1">
              <a:lnSpc>
                <a:spcPct val="15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400" dirty="0" smtClean="0"/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Non c’è tempo per pensare ad un Dio che insegna a donarsi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gratuitamente per gli altri o per gli ultimi, i più poveri, gli indigenti</a:t>
            </a:r>
            <a:endParaRPr lang="it-IT" altLang="it-IT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487587" y="836613"/>
            <a:ext cx="9216826" cy="5300662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Il </a:t>
            </a:r>
            <a:r>
              <a:rPr lang="it-IT" altLang="it-IT" b="1" dirty="0" smtClean="0"/>
              <a:t>capitalismo</a:t>
            </a:r>
            <a:r>
              <a:rPr lang="it-IT" altLang="it-IT" dirty="0" smtClean="0"/>
              <a:t>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soprattutto là dove predomina la cultura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dell’interesse personale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della carriera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dell’individualismo egoistico,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origina l’ateismo </a:t>
            </a:r>
            <a:r>
              <a:rPr lang="it-IT" altLang="it-IT" b="1" dirty="0" smtClean="0"/>
              <a:t>NICHILISTA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b="1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b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4836" cy="6858000"/>
          </a:xfrm>
          <a:prstGeom prst="rect">
            <a:avLst/>
          </a:prstGeom>
        </p:spPr>
      </p:pic>
      <p:sp>
        <p:nvSpPr>
          <p:cNvPr id="6" name="Rettangolo 1"/>
          <p:cNvSpPr>
            <a:spLocks noChangeArrowheads="1"/>
          </p:cNvSpPr>
          <p:nvPr/>
        </p:nvSpPr>
        <p:spPr bwMode="auto">
          <a:xfrm>
            <a:off x="4151784" y="1052736"/>
            <a:ext cx="7416824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2800" dirty="0"/>
              <a:t>Nel mondo ci sono circa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 dirty="0"/>
              <a:t>sette miliardi di persone,</a:t>
            </a:r>
          </a:p>
          <a:p>
            <a:pPr algn="ctr" eaLnBrk="1" hangingPunct="1">
              <a:lnSpc>
                <a:spcPct val="150000"/>
              </a:lnSpc>
            </a:pPr>
            <a:endParaRPr lang="it-IT" altLang="it-IT" sz="1000" dirty="0"/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 dirty="0"/>
              <a:t>solo mezzo </a:t>
            </a:r>
            <a:r>
              <a:rPr lang="it-IT" altLang="it-IT" sz="2800" dirty="0" smtClean="0"/>
              <a:t>miliardo, soprattutto in occidente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 dirty="0" smtClean="0"/>
              <a:t>si </a:t>
            </a:r>
            <a:r>
              <a:rPr lang="it-IT" altLang="it-IT" sz="2800" dirty="0"/>
              <a:t>considera distaccato </a:t>
            </a:r>
            <a:r>
              <a:rPr lang="it-IT" altLang="it-IT" sz="2800" dirty="0" smtClean="0"/>
              <a:t>da </a:t>
            </a:r>
            <a:r>
              <a:rPr lang="it-IT" altLang="it-IT" sz="2800" dirty="0"/>
              <a:t>ogni religione</a:t>
            </a:r>
          </a:p>
          <a:p>
            <a:pPr algn="ctr" eaLnBrk="1" hangingPunct="1">
              <a:lnSpc>
                <a:spcPct val="150000"/>
              </a:lnSpc>
            </a:pP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 dirty="0" smtClean="0"/>
              <a:t>(sono atei?)</a:t>
            </a:r>
            <a:endParaRPr lang="it-IT" altLang="it-IT" sz="2800" dirty="0"/>
          </a:p>
        </p:txBody>
      </p:sp>
      <p:sp>
        <p:nvSpPr>
          <p:cNvPr id="5" name="Rettangolo 4"/>
          <p:cNvSpPr/>
          <p:nvPr/>
        </p:nvSpPr>
        <p:spPr bwMode="auto">
          <a:xfrm>
            <a:off x="5591944" y="0"/>
            <a:ext cx="6696744" cy="54868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545080"/>
            <a:ext cx="8229600" cy="710067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0000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sz="4000" b="1">
                <a:solidFill>
                  <a:srgbClr val="00007D"/>
                </a:solidFill>
              </a:rPr>
              <a:t>NICHILISMO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43372" y="1412876"/>
            <a:ext cx="11305256" cy="5098448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Il nichilismo è l’atteggiamento di chi rifiuta i tradizionali valori sociali e, soprattutto, quelli religiosi.</a:t>
            </a:r>
          </a:p>
          <a:p>
            <a:pPr algn="ctr" eaLnBrk="1" hangingPunct="1">
              <a:lnSpc>
                <a:spcPct val="100000"/>
              </a:lnSpc>
              <a:spcBef>
                <a:spcPts val="3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200" dirty="0" smtClean="0"/>
          </a:p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E’ anche una dottrina filosofica che nega l'esistenza di qualsiasi verità assoluta.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L’atteggiamento nichilista tende ad essere quello individualista, sovversivo, anarchico di chi non crede in nulla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50568" y="765176"/>
            <a:ext cx="4690864" cy="771525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00007D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 smtClean="0">
                <a:solidFill>
                  <a:srgbClr val="00007D"/>
                </a:solidFill>
              </a:rPr>
              <a:t>AGNOSTICISMO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3402" y="2060848"/>
            <a:ext cx="10765196" cy="3380029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L’atteggiamento agnostico è quello di chi </a:t>
            </a:r>
            <a:r>
              <a:rPr lang="it-IT" altLang="it-IT" sz="2800" b="1" dirty="0" smtClean="0"/>
              <a:t>NON vuole conoscere</a:t>
            </a:r>
            <a:r>
              <a:rPr lang="it-IT" altLang="it-IT" sz="2800" dirty="0" smtClean="0"/>
              <a:t> la religione ritenendola inutile, superflua o negativa.</a:t>
            </a:r>
          </a:p>
          <a:p>
            <a:pPr algn="ctr"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Per lui c’è molto altro di più importante.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E’ il noncurante, l’</a:t>
            </a:r>
            <a:r>
              <a:rPr lang="it-IT" altLang="it-IT" sz="2800" b="1" dirty="0" smtClean="0"/>
              <a:t>indifferente</a:t>
            </a:r>
            <a:r>
              <a:rPr lang="it-IT" altLang="it-IT" sz="2800" dirty="0" smtClean="0"/>
              <a:t> verso l’esistenza di Dio.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659396" y="1099067"/>
            <a:ext cx="10873208" cy="4659866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L’agnostico</a:t>
            </a:r>
            <a:r>
              <a:rPr lang="it-IT" altLang="it-IT" dirty="0" smtClean="0"/>
              <a:t> di solito non afferma di essere ATEO, ma semplicemente uno che non è interessato alla religione.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L’agnosticismo è anche una corrente filosofica di pensiero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nella quale si ritiene che </a:t>
            </a:r>
            <a:r>
              <a:rPr lang="it-IT" altLang="it-IT" sz="2800" b="1" dirty="0" smtClean="0"/>
              <a:t>Dio non si possa conoscere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quindi sono inutili le religioni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772816"/>
            <a:ext cx="8229600" cy="771525"/>
          </a:xfrm>
          <a:ln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/>
              <a:t>4</a:t>
            </a:r>
            <a:r>
              <a:rPr lang="en-GB" altLang="it-IT" dirty="0" smtClean="0"/>
              <a:t> - </a:t>
            </a:r>
            <a:r>
              <a:rPr lang="en-GB" altLang="it-IT" b="1" dirty="0" smtClean="0">
                <a:solidFill>
                  <a:srgbClr val="FF6600"/>
                </a:solidFill>
              </a:rPr>
              <a:t>L’ATEISMO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nella</a:t>
            </a:r>
            <a:r>
              <a:rPr lang="en-GB" altLang="it-IT" b="1" dirty="0" smtClean="0">
                <a:solidFill>
                  <a:srgbClr val="FF6600"/>
                </a:solidFill>
              </a:rPr>
              <a:t>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filosofia</a:t>
            </a:r>
            <a:endParaRPr lang="en-GB" altLang="it-IT" b="1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611754"/>
            <a:ext cx="8229600" cy="5634492"/>
          </a:xfrm>
          <a:ln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4000" b="1" dirty="0" err="1"/>
              <a:t>i</a:t>
            </a:r>
            <a:r>
              <a:rPr lang="en-GB" altLang="it-IT" sz="4000" b="1" dirty="0" err="1" smtClean="0"/>
              <a:t>l</a:t>
            </a:r>
            <a:r>
              <a:rPr lang="en-GB" altLang="it-IT" sz="4000" b="1" dirty="0" smtClean="0"/>
              <a:t> </a:t>
            </a:r>
            <a:r>
              <a:rPr lang="en-GB" altLang="it-IT" sz="4000" b="1" dirty="0"/>
              <a:t>1700</a:t>
            </a:r>
            <a:r>
              <a:rPr lang="en-GB" altLang="it-IT" b="1" dirty="0" smtClean="0"/>
              <a:t> 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E’ ricordato come il secolo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dell’</a:t>
            </a:r>
            <a:r>
              <a:rPr lang="it-IT" altLang="it-IT" b="1" i="1" dirty="0" smtClean="0"/>
              <a:t>illuminismo</a:t>
            </a:r>
          </a:p>
          <a:p>
            <a:pPr algn="ctr" eaLnBrk="1" hangingPunct="1">
              <a:lnSpc>
                <a:spcPct val="10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400" b="1" i="1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dal lume</a:t>
            </a:r>
            <a:r>
              <a:rPr lang="it-IT" altLang="it-IT" i="1" dirty="0" smtClean="0"/>
              <a:t> della ragione </a:t>
            </a:r>
            <a:r>
              <a:rPr lang="it-IT" altLang="it-IT" dirty="0" smtClean="0"/>
              <a:t>(la «</a:t>
            </a:r>
            <a:r>
              <a:rPr lang="it-IT" altLang="it-IT" b="1" i="1" dirty="0" smtClean="0"/>
              <a:t>ratio</a:t>
            </a:r>
            <a:r>
              <a:rPr lang="it-IT" altLang="it-IT" i="1" dirty="0" smtClean="0"/>
              <a:t>»</a:t>
            </a:r>
            <a:r>
              <a:rPr lang="it-IT" altLang="it-IT" dirty="0" smtClean="0"/>
              <a:t>).</a:t>
            </a:r>
            <a:br>
              <a:rPr lang="it-IT" altLang="it-IT" dirty="0" smtClean="0"/>
            </a:br>
            <a:endParaRPr lang="it-IT" altLang="it-IT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In filosofia si sviluppa il 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b="1" dirty="0" smtClean="0"/>
              <a:t>RAZIONALISMO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830415" y="1063160"/>
            <a:ext cx="10531170" cy="4731681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Nella mentalità razionalista si afferma che è </a:t>
            </a:r>
            <a:r>
              <a:rPr lang="it-IT" altLang="it-IT" b="1" dirty="0" smtClean="0"/>
              <a:t>VERO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solo quello che si può spiegare con la </a:t>
            </a:r>
            <a:r>
              <a:rPr lang="it-IT" altLang="it-IT" sz="4400" b="1" dirty="0" smtClean="0"/>
              <a:t>ragione</a:t>
            </a:r>
            <a:r>
              <a:rPr lang="it-IT" altLang="it-IT" dirty="0" smtClean="0"/>
              <a:t> umana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Poiché le religioni si rifanno a fenomeni che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non sono sempre spiegabili con la ragione umana,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sono considerate, </a:t>
            </a:r>
            <a:r>
              <a:rPr lang="it-IT" altLang="it-IT" sz="2800" dirty="0"/>
              <a:t>di </a:t>
            </a:r>
            <a:r>
              <a:rPr lang="it-IT" altLang="it-IT" sz="2800" dirty="0" smtClean="0"/>
              <a:t>conseguenza, tutte false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43372" y="314237"/>
            <a:ext cx="11305256" cy="6229527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Nasce l’ateismo filosofico,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tuttavia sono costretti a porsi questa domanda: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E’ possibile dimostrare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solo con i ragionamenti umani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che DIO non c’è?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Oppure che DIO c’è?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b="1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Alcuni filosofi dell’epoca affermarono di </a:t>
            </a:r>
            <a:r>
              <a:rPr lang="it-IT" altLang="it-IT" b="1" dirty="0" smtClean="0"/>
              <a:t>sì.   </a:t>
            </a:r>
            <a:r>
              <a:rPr lang="it-IT" altLang="it-IT" dirty="0" smtClean="0"/>
              <a:t>Altri di </a:t>
            </a:r>
            <a:r>
              <a:rPr lang="it-IT" altLang="it-IT" b="1" dirty="0" smtClean="0"/>
              <a:t>no</a:t>
            </a:r>
            <a:r>
              <a:rPr lang="it-IT" altLang="it-IT" dirty="0" smtClean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3342" y="764704"/>
            <a:ext cx="11845316" cy="467525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 Nascono due correnti di pensiero: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I filosofi </a:t>
            </a:r>
            <a:r>
              <a:rPr lang="it-IT" altLang="it-IT" sz="2500" b="1" dirty="0" smtClean="0">
                <a:solidFill>
                  <a:schemeClr val="tx1"/>
                </a:solidFill>
              </a:rPr>
              <a:t>TEISTI</a:t>
            </a:r>
            <a:r>
              <a:rPr lang="it-IT" altLang="it-IT" sz="25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2500" dirty="0" smtClean="0"/>
              <a:t>o</a:t>
            </a:r>
            <a:r>
              <a:rPr lang="it-IT" altLang="it-IT" sz="2500" dirty="0" smtClean="0">
                <a:solidFill>
                  <a:srgbClr val="FF0000"/>
                </a:solidFill>
              </a:rPr>
              <a:t> </a:t>
            </a:r>
            <a:r>
              <a:rPr lang="it-IT" altLang="it-IT" sz="2500" b="1" dirty="0" smtClean="0">
                <a:solidFill>
                  <a:schemeClr val="tx1"/>
                </a:solidFill>
              </a:rPr>
              <a:t>DEISTI</a:t>
            </a:r>
            <a:r>
              <a:rPr lang="it-IT" altLang="it-IT" sz="2500" b="1" dirty="0" smtClean="0"/>
              <a:t> </a:t>
            </a:r>
            <a:r>
              <a:rPr lang="it-IT" altLang="it-IT" sz="2500" dirty="0" smtClean="0"/>
              <a:t>i quali, </a:t>
            </a:r>
            <a:r>
              <a:rPr lang="it-IT" altLang="it-IT" sz="2500" u="sng" dirty="0" smtClean="0"/>
              <a:t>pur rifiutando</a:t>
            </a:r>
            <a:r>
              <a:rPr lang="it-IT" altLang="it-IT" sz="2500" dirty="0" smtClean="0"/>
              <a:t> di credere nelle religioni, affermano che con i ragionamenti umani è possibile dimostrare l’esistenza di Dio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5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I filosofi </a:t>
            </a:r>
            <a:r>
              <a:rPr lang="it-IT" altLang="it-IT" sz="2500" b="1" dirty="0" smtClean="0">
                <a:solidFill>
                  <a:schemeClr val="tx1"/>
                </a:solidFill>
              </a:rPr>
              <a:t>ATEISTI</a:t>
            </a:r>
            <a:r>
              <a:rPr lang="it-IT" altLang="it-IT" sz="2500" b="1" dirty="0" smtClean="0"/>
              <a:t> </a:t>
            </a:r>
            <a:r>
              <a:rPr lang="it-IT" altLang="it-IT" sz="2500" dirty="0" smtClean="0"/>
              <a:t>affermano l’impossibilità con i ragionamenti umani di dimostrare l’esistenza di Dio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Il dibattito si apre</a:t>
            </a:r>
            <a:endParaRPr lang="it-IT" altLang="it-IT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88858" y="474348"/>
            <a:ext cx="10014284" cy="5909310"/>
          </a:xfrm>
          <a:ln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 smtClean="0">
                <a:latin typeface="+mn-lt"/>
              </a:rPr>
              <a:t>I </a:t>
            </a:r>
            <a:r>
              <a:rPr lang="it-IT" altLang="it-IT" sz="2800" b="1" dirty="0" smtClean="0">
                <a:solidFill>
                  <a:schemeClr val="tx1"/>
                </a:solidFill>
                <a:latin typeface="+mn-lt"/>
              </a:rPr>
              <a:t>DEISTI</a:t>
            </a:r>
            <a:r>
              <a:rPr lang="it-IT" altLang="it-IT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it-IT" sz="2800" dirty="0" smtClean="0">
                <a:latin typeface="+mn-lt"/>
              </a:rPr>
              <a:t>sostenevano che</a:t>
            </a:r>
            <a:r>
              <a:rPr lang="it-IT" altLang="it-IT" sz="2800" dirty="0">
                <a:latin typeface="+mn-lt"/>
              </a:rPr>
              <a:t> </a:t>
            </a:r>
            <a:r>
              <a:rPr lang="it-IT" altLang="it-IT" sz="2800" dirty="0" smtClean="0">
                <a:latin typeface="+mn-lt"/>
              </a:rPr>
              <a:t>l'esistenza di un Dio creatore 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e </a:t>
            </a:r>
            <a:r>
              <a:rPr lang="it-IT" altLang="it-IT" sz="2800" b="1" dirty="0" smtClean="0">
                <a:latin typeface="+mn-lt"/>
              </a:rPr>
              <a:t>ordinatore</a:t>
            </a:r>
            <a:r>
              <a:rPr lang="it-IT" altLang="it-IT" sz="2800" dirty="0" smtClean="0">
                <a:latin typeface="+mn-lt"/>
              </a:rPr>
              <a:t> dell'universo, 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poteva essere dimostrata con la sola ragione umana, 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al pari dell'immortalità dell'anima. 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/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Viene denominata </a:t>
            </a:r>
            <a:r>
              <a:rPr lang="it-IT" altLang="it-IT" sz="2800" dirty="0">
                <a:latin typeface="+mn-lt"/>
              </a:rPr>
              <a:t>«religione naturale» </a:t>
            </a:r>
            <a:br>
              <a:rPr lang="it-IT" altLang="it-IT" sz="2800" dirty="0">
                <a:latin typeface="+mn-lt"/>
              </a:rPr>
            </a:br>
            <a:r>
              <a:rPr lang="it-IT" altLang="it-IT" sz="2800" dirty="0">
                <a:latin typeface="+mn-lt"/>
              </a:rPr>
              <a:t>perché è naturalmente dentro all'individuo </a:t>
            </a:r>
            <a:r>
              <a:rPr lang="it-IT" altLang="it-IT" sz="2800" dirty="0" smtClean="0">
                <a:latin typeface="+mn-lt"/>
              </a:rPr>
              <a:t>umano,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è naturalmente e ragionevolmente comprensibile</a:t>
            </a:r>
            <a:br>
              <a:rPr lang="it-IT" altLang="it-IT" sz="2800" dirty="0" smtClean="0">
                <a:latin typeface="+mn-lt"/>
              </a:rPr>
            </a:br>
            <a:r>
              <a:rPr lang="it-IT" altLang="it-IT" sz="2800" dirty="0" smtClean="0">
                <a:latin typeface="+mn-lt"/>
              </a:rPr>
              <a:t>senza un «messaggero» rivelatore.</a:t>
            </a:r>
            <a:endParaRPr lang="it-IT" altLang="it-IT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87388" y="959029"/>
            <a:ext cx="11017224" cy="4939943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900" dirty="0"/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900" dirty="0"/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Tuttavia, pur ammettendo l'esistenza di Dio, </a:t>
            </a:r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essi negavano la validità di tutte le «</a:t>
            </a:r>
            <a:r>
              <a:rPr lang="it-IT" altLang="it-IT" sz="3000" b="1" dirty="0" smtClean="0">
                <a:solidFill>
                  <a:schemeClr val="tx1"/>
                </a:solidFill>
              </a:rPr>
              <a:t>religioni positive</a:t>
            </a:r>
            <a:r>
              <a:rPr lang="it-IT" altLang="it-IT" sz="3000" dirty="0" smtClean="0"/>
              <a:t>», </a:t>
            </a:r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ossia quelle fondate </a:t>
            </a:r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sulla </a:t>
            </a:r>
            <a:r>
              <a:rPr lang="it-IT" altLang="it-IT" sz="3000" b="1" dirty="0" smtClean="0">
                <a:solidFill>
                  <a:srgbClr val="00007D"/>
                </a:solidFill>
              </a:rPr>
              <a:t>RIVELAZIONE </a:t>
            </a:r>
            <a:r>
              <a:rPr lang="it-IT" altLang="it-IT" sz="3000" dirty="0" smtClean="0"/>
              <a:t>da parte di qualcuno</a:t>
            </a:r>
            <a:r>
              <a:rPr lang="it-IT" altLang="it-IT" sz="2400" dirty="0" smtClean="0"/>
              <a:t> </a:t>
            </a:r>
          </a:p>
          <a:p>
            <a:pPr algn="ctr" eaLnBrk="1" hangingPunct="1">
              <a:lnSpc>
                <a:spcPct val="15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3000" dirty="0" smtClean="0"/>
              <a:t>o sull'insegnamento specifico di qualche Chiesa.</a:t>
            </a:r>
          </a:p>
          <a:p>
            <a:pPr algn="ctr" eaLnBrk="1" hangingPunct="1">
              <a:lnSpc>
                <a:spcPct val="90000"/>
              </a:lnSpc>
              <a:spcBef>
                <a:spcPts val="7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tangolo 1"/>
          <p:cNvSpPr>
            <a:spLocks noChangeArrowheads="1"/>
          </p:cNvSpPr>
          <p:nvPr/>
        </p:nvSpPr>
        <p:spPr bwMode="auto">
          <a:xfrm>
            <a:off x="1847727" y="613569"/>
            <a:ext cx="8496546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3600" dirty="0">
                <a:solidFill>
                  <a:schemeClr val="tx1"/>
                </a:solidFill>
              </a:rPr>
              <a:t>Secondo voi,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3600" dirty="0">
                <a:solidFill>
                  <a:schemeClr val="tx1"/>
                </a:solidFill>
              </a:rPr>
              <a:t>da dove nasce in occidente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3600" dirty="0">
                <a:solidFill>
                  <a:schemeClr val="tx1"/>
                </a:solidFill>
              </a:rPr>
              <a:t>l’ateismo </a:t>
            </a:r>
            <a:r>
              <a:rPr lang="it-IT" altLang="it-IT" sz="3600" dirty="0" smtClean="0">
                <a:solidFill>
                  <a:schemeClr val="tx1"/>
                </a:solidFill>
              </a:rPr>
              <a:t>moderno, l’indifferenza</a:t>
            </a:r>
            <a:endParaRPr lang="it-IT" altLang="it-IT" sz="36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it-IT" sz="3600" dirty="0">
                <a:solidFill>
                  <a:schemeClr val="tx1"/>
                </a:solidFill>
              </a:rPr>
              <a:t>o il rifiuto della religione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3600" dirty="0">
                <a:solidFill>
                  <a:schemeClr val="tx1"/>
                </a:solidFill>
              </a:rPr>
              <a:t>nei giovani?</a:t>
            </a:r>
          </a:p>
          <a:p>
            <a:pPr algn="ctr" eaLnBrk="1" hangingPunct="1">
              <a:lnSpc>
                <a:spcPct val="150000"/>
              </a:lnSpc>
            </a:pPr>
            <a:endParaRPr lang="it-IT" altLang="it-IT" sz="36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400" dirty="0">
                <a:solidFill>
                  <a:schemeClr val="tx1"/>
                </a:solidFill>
              </a:rPr>
              <a:t>Ognuno deve dare una risposta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79377" y="919531"/>
            <a:ext cx="11161240" cy="5018939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</a:t>
            </a:r>
            <a:r>
              <a:rPr lang="it-IT" altLang="it-IT" sz="2800" dirty="0" smtClean="0"/>
              <a:t>Quali potrebbero essere i ragionamenti che dimostrano l’esistenza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di una </a:t>
            </a:r>
            <a:r>
              <a:rPr lang="it-IT" altLang="it-IT" sz="2800" b="1" dirty="0" smtClean="0"/>
              <a:t>ENTITÀ SOVRUMANA</a:t>
            </a:r>
            <a:r>
              <a:rPr lang="it-IT" altLang="it-IT" sz="2800" dirty="0" smtClean="0"/>
              <a:t>,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superiore all’universo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che decide sulle leggi della natura?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Il dibattito è aperto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62636" y="760365"/>
            <a:ext cx="3466728" cy="771623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dirty="0" smtClean="0"/>
              <a:t> </a:t>
            </a:r>
            <a:r>
              <a:rPr lang="it-IT" altLang="it-IT" dirty="0" smtClean="0"/>
              <a:t>1° </a:t>
            </a:r>
            <a:r>
              <a:rPr lang="it-IT" altLang="it-IT" b="1" dirty="0"/>
              <a:t>P</a:t>
            </a:r>
            <a:r>
              <a:rPr lang="it-IT" altLang="it-IT" b="1" dirty="0" smtClean="0"/>
              <a:t>ercorso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2492376"/>
            <a:ext cx="8229600" cy="586957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Dio pensato come il </a:t>
            </a:r>
            <a:r>
              <a:rPr lang="it-IT" altLang="it-IT" b="1" dirty="0" smtClean="0"/>
              <a:t>Principio Ordinante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271657" y="882341"/>
            <a:ext cx="9648687" cy="5093318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Gli atei affermano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che tutto esiste per caso</a:t>
            </a:r>
          </a:p>
          <a:p>
            <a:pPr algn="ctr"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algn="ctr"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Nonostante alcune scoperte scientifiche </a:t>
            </a:r>
          </a:p>
          <a:p>
            <a:pPr algn="ctr"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che considerano la teoria evoluzionistica di Darwin </a:t>
            </a:r>
          </a:p>
          <a:p>
            <a:pPr algn="ctr"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 improponibile (studi della </a:t>
            </a:r>
            <a:r>
              <a:rPr lang="it-IT" altLang="it-IT" sz="2400" dirty="0" err="1" smtClean="0"/>
              <a:t>bio</a:t>
            </a:r>
            <a:r>
              <a:rPr lang="it-IT" altLang="it-IT" sz="2400" dirty="0" smtClean="0"/>
              <a:t> genetica ecc. ) </a:t>
            </a:r>
          </a:p>
          <a:p>
            <a:pPr algn="ctr" eaLnBrk="1" hangingPunct="1">
              <a:lnSpc>
                <a:spcPct val="10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/>
              <a:t>molti continuano a credere </a:t>
            </a:r>
            <a:r>
              <a:rPr lang="it-IT" altLang="it-IT" sz="2400" dirty="0" smtClean="0"/>
              <a:t>che </a:t>
            </a:r>
            <a:r>
              <a:rPr lang="it-IT" altLang="it-IT" sz="2400" dirty="0"/>
              <a:t>siamo il prodotto </a:t>
            </a:r>
          </a:p>
          <a:p>
            <a:pPr algn="ctr" eaLnBrk="1" hangingPunct="1">
              <a:lnSpc>
                <a:spcPct val="10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/>
              <a:t>di una evoluzione casuale </a:t>
            </a:r>
          </a:p>
          <a:p>
            <a:pPr algn="ctr" eaLnBrk="1" hangingPunct="1">
              <a:lnSpc>
                <a:spcPct val="10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/>
              <a:t>fatta solamente di errori genetici. </a:t>
            </a:r>
          </a:p>
          <a:p>
            <a:pPr algn="ctr" eaLnBrk="1" hangingPunct="1">
              <a:lnSpc>
                <a:spcPct val="100000"/>
              </a:lnSpc>
              <a:spcBef>
                <a:spcPts val="9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45351" y="764704"/>
            <a:ext cx="11701299" cy="5885843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ATTENZIONE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400" b="1" dirty="0" smtClean="0"/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b="1" dirty="0" smtClean="0"/>
              <a:t>il caso</a:t>
            </a:r>
            <a:r>
              <a:rPr lang="it-IT" altLang="it-IT" sz="2000" dirty="0" smtClean="0"/>
              <a:t>, per definizione, è un avvenimento del tutto </a:t>
            </a:r>
            <a:r>
              <a:rPr lang="it-IT" altLang="it-IT" sz="2000" b="1" u="sng" dirty="0" smtClean="0"/>
              <a:t>non prevedibile</a:t>
            </a:r>
            <a:r>
              <a:rPr lang="it-IT" altLang="it-IT" sz="2000" u="sng" dirty="0" smtClean="0"/>
              <a:t>.</a:t>
            </a:r>
            <a:endParaRPr lang="it-IT" altLang="it-IT" sz="2000" dirty="0" smtClean="0"/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Quando parliamo di leggi della natura intendiamo, al contrario, la ripetizione costante di un fenomeno.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La somma di tanti casi crea il disordine, il  caos, NON le leggi della natura.</a:t>
            </a:r>
          </a:p>
          <a:p>
            <a:pPr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000" dirty="0" smtClean="0"/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Se il cosmo (dal greco «</a:t>
            </a:r>
            <a:r>
              <a:rPr lang="it-IT" altLang="it-IT" sz="2000" i="1" dirty="0" smtClean="0"/>
              <a:t>ordine</a:t>
            </a:r>
            <a:r>
              <a:rPr lang="it-IT" altLang="it-IT" sz="2000" dirty="0" smtClean="0"/>
              <a:t>») è ben stabilito da un equilibrio perfetto di tante leggi della natura, </a:t>
            </a: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chi ha stabilito tali leggi in quel modo?    </a:t>
            </a: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I deisti chiamarono tale entità, al di sopra delle leggi della natura </a:t>
            </a: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b="1" dirty="0" smtClean="0"/>
              <a:t>«il Principio </a:t>
            </a:r>
            <a:r>
              <a:rPr lang="it-IT" altLang="it-IT" b="1" dirty="0"/>
              <a:t>O</a:t>
            </a:r>
            <a:r>
              <a:rPr lang="it-IT" altLang="it-IT" b="1" dirty="0" smtClean="0"/>
              <a:t>rdinante»</a:t>
            </a:r>
          </a:p>
          <a:p>
            <a:pPr algn="ctr" eaLnBrk="1" hangingPunct="1">
              <a:lnSpc>
                <a:spcPct val="150000"/>
              </a:lnSpc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100" dirty="0" smtClean="0"/>
              <a:t>Ossia colui che liberamente decise tutto in un certo ordine fatto mediante tante leggi della natura</a:t>
            </a:r>
            <a:endParaRPr lang="it-IT" altLang="it-IT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27348" y="604060"/>
            <a:ext cx="11737304" cy="5726825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b="1" dirty="0" smtClean="0"/>
              <a:t>CURIOSITA’ paradosso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Per chi pensa che tutto avviene per caso….  </a:t>
            </a:r>
            <a:r>
              <a:rPr lang="it-IT" altLang="it-IT" sz="2400" b="1" dirty="0" smtClean="0"/>
              <a:t>Quale è il CASO per eccellenza?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il  </a:t>
            </a:r>
            <a:r>
              <a:rPr lang="it-IT" altLang="it-IT" b="1" dirty="0" smtClean="0"/>
              <a:t>MIRACOLO</a:t>
            </a:r>
            <a:r>
              <a:rPr lang="it-IT" altLang="it-IT" sz="2400" b="1" dirty="0" smtClean="0"/>
              <a:t>  </a:t>
            </a:r>
            <a:r>
              <a:rPr lang="it-IT" altLang="it-IT" sz="2400" dirty="0" smtClean="0"/>
              <a:t>è, per definizione, un fenomeno straordinario che avviene al di fuori delle normali leggi della natura, è il caso per eccellenza! 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Il miracolo è tale proprio perché è un caso non spiegabile da un ordine di leggi.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Chi </a:t>
            </a:r>
            <a:r>
              <a:rPr lang="it-IT" altLang="it-IT" sz="2400" dirty="0"/>
              <a:t>ritiene che tutto esiste per caso dovrebbe essere il primo a credere nei </a:t>
            </a:r>
            <a:r>
              <a:rPr lang="it-IT" altLang="it-IT" sz="2400" dirty="0" smtClean="0"/>
              <a:t>miracoli.</a:t>
            </a: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------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Il Principio </a:t>
            </a:r>
            <a:r>
              <a:rPr lang="it-IT" altLang="it-IT" sz="2400" dirty="0"/>
              <a:t>S</a:t>
            </a:r>
            <a:r>
              <a:rPr lang="it-IT" altLang="it-IT" sz="2400" dirty="0" smtClean="0"/>
              <a:t>uperiore (colui che ha stabilito l’ordine cosmico) se è in grado di stabilire l’ordine delle leggi, può anche decidere ogni tanto il caso («miracolo»).</a:t>
            </a: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30288" y="1462630"/>
            <a:ext cx="9731424" cy="1941173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4000" dirty="0" smtClean="0"/>
              <a:t>2° </a:t>
            </a:r>
            <a:r>
              <a:rPr lang="it-IT" altLang="it-IT" sz="4000" b="1" dirty="0" smtClean="0"/>
              <a:t>Percorso</a:t>
            </a:r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 </a:t>
            </a:r>
            <a:br>
              <a:rPr lang="it-IT" altLang="it-IT" sz="4000" dirty="0" smtClean="0"/>
            </a:br>
            <a:r>
              <a:rPr lang="it-IT" altLang="it-IT" sz="4000" dirty="0" smtClean="0"/>
              <a:t>Dio pensato come il «</a:t>
            </a:r>
            <a:r>
              <a:rPr lang="it-IT" altLang="it-IT" sz="4000" b="1" dirty="0"/>
              <a:t>M</a:t>
            </a:r>
            <a:r>
              <a:rPr lang="it-IT" altLang="it-IT" sz="4000" b="1" dirty="0" smtClean="0"/>
              <a:t>otore immobile</a:t>
            </a:r>
            <a:r>
              <a:rPr lang="it-IT" altLang="it-IT" sz="4000" dirty="0" smtClean="0"/>
              <a:t>»</a:t>
            </a:r>
            <a:endParaRPr lang="it-IT" altLang="it-IT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53" y="-27000"/>
            <a:ext cx="12277307" cy="6912000"/>
          </a:xfrm>
          <a:prstGeom prst="rect">
            <a:avLst/>
          </a:prstGeom>
        </p:spPr>
      </p:pic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3503712" y="3436962"/>
            <a:ext cx="6535284" cy="54053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667508" y="391852"/>
            <a:ext cx="8856984" cy="101566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it-IT" alt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Nell’Universo, tutto si muove in avanti, tutto è in </a:t>
            </a:r>
            <a:r>
              <a:rPr lang="it-IT" alt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evoluzione.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it-IT" altLang="it-IT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muove tutto? Chi è il motore di tutto?</a:t>
            </a:r>
            <a:endParaRPr lang="it-IT" altLang="it-IT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 rot="10800000" flipV="1">
            <a:off x="2316781" y="2792416"/>
            <a:ext cx="720080" cy="121121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7200" b="1" smtClean="0">
                <a:solidFill>
                  <a:srgbClr val="FF0000"/>
                </a:solidFill>
              </a:rPr>
              <a:t>?</a:t>
            </a:r>
            <a:endParaRPr lang="it-IT" altLang="it-IT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7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980728"/>
            <a:ext cx="11521280" cy="4834273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Tutto l’universo è in continuo movimento: va sempre in avanti.</a:t>
            </a:r>
          </a:p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Perché possa esistere il movimento, è necessario un principio che, da solo, liberamente, abbia deciso di mandare avanti tutto.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  «Dio» è pensato come il Principio che liberamente muove il tutto, «</a:t>
            </a:r>
            <a:r>
              <a:rPr lang="it-IT" altLang="it-IT" sz="2200" b="1" dirty="0" smtClean="0"/>
              <a:t>il Motore Immobile</a:t>
            </a:r>
            <a:r>
              <a:rPr lang="it-IT" altLang="it-IT" sz="2200" dirty="0" smtClean="0"/>
              <a:t>»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«il Motore» (colui che muove, che spinge in avanti)</a:t>
            </a:r>
          </a:p>
          <a:p>
            <a:pPr lvl="1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200" dirty="0" smtClean="0"/>
              <a:t>«IMMOBILE» (colui che non è mosso da altri, ma </a:t>
            </a:r>
            <a:r>
              <a:rPr lang="it-IT" altLang="it-IT" sz="2200" u="sng" dirty="0" smtClean="0"/>
              <a:t>è lui a decidere</a:t>
            </a:r>
            <a:r>
              <a:rPr lang="it-IT" altLang="it-IT" sz="2200" dirty="0" smtClean="0"/>
              <a:t> quando muovere).</a:t>
            </a:r>
            <a:endParaRPr lang="it-IT" altLang="it-IT" sz="2200" dirty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400" dirty="0" smtClean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1800" dirty="0" smtClean="0"/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1800" dirty="0" smtClean="0"/>
              <a:t>Es. uno scuter motorino, si accende e parte solo se qualcuno, liberamente, decide di accendere il motorino girando la chiave. Una mela non cade dalla pianta se non c’è la forza di gravità.</a:t>
            </a:r>
          </a:p>
        </p:txBody>
      </p:sp>
    </p:spTree>
    <p:extLst>
      <p:ext uri="{BB962C8B-B14F-4D97-AF65-F5344CB8AC3E}">
        <p14:creationId xmlns:p14="http://schemas.microsoft.com/office/powerpoint/2010/main" val="9841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91544" y="1700808"/>
            <a:ext cx="8229600" cy="1827104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4000" dirty="0" smtClean="0"/>
              <a:t>3 - La capacità di </a:t>
            </a:r>
            <a:r>
              <a:rPr lang="it-IT" altLang="it-IT" sz="4000" b="1" dirty="0" smtClean="0"/>
              <a:t>PENSARE </a:t>
            </a:r>
            <a:r>
              <a:rPr lang="it-IT" altLang="it-IT" sz="4000" dirty="0" smtClean="0"/>
              <a:t/>
            </a:r>
            <a:br>
              <a:rPr lang="it-IT" altLang="it-IT" sz="4000" dirty="0" smtClean="0"/>
            </a:br>
            <a:r>
              <a:rPr lang="it-IT" altLang="it-IT" sz="4000" dirty="0" smtClean="0"/>
              <a:t>sta al di sopra della materia</a:t>
            </a:r>
            <a:endParaRPr lang="it-IT" altLang="it-IT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3352" y="479667"/>
            <a:ext cx="11665296" cy="5898667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1200" dirty="0"/>
          </a:p>
          <a:p>
            <a:pPr marL="0" indent="0"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Se il nostro corpo fosse fatto solo di materia 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b="1" dirty="0" smtClean="0"/>
              <a:t>dipenderemmo</a:t>
            </a:r>
            <a:r>
              <a:rPr lang="it-IT" altLang="it-IT" sz="2800" dirty="0" smtClean="0"/>
              <a:t> solo dalle leggi fisiche della materia, natura.</a:t>
            </a:r>
          </a:p>
          <a:p>
            <a:pPr marL="0" indent="0"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La capacità di decidere e di pensare liberamente (le idee) sta al di sopra della materia ed è in grado di comandare, decidere </a:t>
            </a:r>
            <a:r>
              <a:rPr lang="it-IT" altLang="it-IT" sz="2800" b="1" dirty="0" smtClean="0"/>
              <a:t>liberamente</a:t>
            </a:r>
            <a:r>
              <a:rPr lang="it-IT" altLang="it-IT" sz="2800" dirty="0" smtClean="0"/>
              <a:t>  e indipendentemente, sulla materia del nostro corpo.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Per la religione, le idee e la coscienza fanno parte del mondo dello “spirito”, della psiche e dell’anima.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227913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84666" y="3244334"/>
            <a:ext cx="482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08357" y="489734"/>
            <a:ext cx="115752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Alcuni pensano che l’origine della lontananza dalla religione sta nel </a:t>
            </a:r>
            <a:r>
              <a:rPr lang="it-IT" sz="2300" b="1" dirty="0" smtClean="0">
                <a:solidFill>
                  <a:schemeClr val="tx1"/>
                </a:solidFill>
              </a:rPr>
              <a:t>TIMORE.</a:t>
            </a:r>
          </a:p>
          <a:p>
            <a:pPr algn="ctr">
              <a:lnSpc>
                <a:spcPct val="200000"/>
              </a:lnSpc>
            </a:pPr>
            <a:r>
              <a:rPr lang="it-IT" sz="2300" b="1" dirty="0" smtClean="0">
                <a:solidFill>
                  <a:schemeClr val="tx1"/>
                </a:solidFill>
              </a:rPr>
              <a:t>Quale timore potrebbe esserci verso la religione?</a:t>
            </a:r>
          </a:p>
          <a:p>
            <a:pPr algn="ctr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La nostra società, essendo concentrata sul materialismo egoistico e narcisista</a:t>
            </a:r>
          </a:p>
          <a:p>
            <a:pPr algn="ctr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potrebbe temere di riconoscere vere certe dottrine religiose, </a:t>
            </a:r>
            <a:r>
              <a:rPr lang="it-IT" sz="2300" b="1" dirty="0" smtClean="0">
                <a:solidFill>
                  <a:schemeClr val="tx1"/>
                </a:solidFill>
              </a:rPr>
              <a:t>quali?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it-IT" sz="2300" dirty="0" smtClean="0">
                <a:solidFill>
                  <a:schemeClr val="tx1"/>
                </a:solidFill>
              </a:rPr>
              <a:t>Potrebbe esserci la paura di mettersi in discussione e scoprire, ad esempio, 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it-IT" sz="2300" dirty="0" smtClean="0">
                <a:solidFill>
                  <a:schemeClr val="tx1"/>
                </a:solidFill>
              </a:rPr>
              <a:t>che  la </a:t>
            </a:r>
            <a:r>
              <a:rPr lang="it-IT" sz="2300" b="1" dirty="0" smtClean="0">
                <a:solidFill>
                  <a:schemeClr val="tx1"/>
                </a:solidFill>
              </a:rPr>
              <a:t>GIOIA </a:t>
            </a:r>
            <a:r>
              <a:rPr lang="it-IT" sz="2300" dirty="0">
                <a:solidFill>
                  <a:schemeClr val="tx1"/>
                </a:solidFill>
              </a:rPr>
              <a:t>di vivere</a:t>
            </a:r>
            <a:r>
              <a:rPr lang="it-IT" sz="2300" dirty="0" smtClean="0">
                <a:solidFill>
                  <a:schemeClr val="tx1"/>
                </a:solidFill>
              </a:rPr>
              <a:t>, in realtà, non nasce dalla superbia, dal narcisismo, </a:t>
            </a:r>
          </a:p>
          <a:p>
            <a:pPr algn="ctr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neppure dalla libertà assoluta del «fai ciò che vuoi» (che non potrà mai esistere)</a:t>
            </a:r>
          </a:p>
          <a:p>
            <a:pPr algn="ctr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</a:rPr>
              <a:t>nemmeno dall’</a:t>
            </a:r>
            <a:r>
              <a:rPr lang="it-IT" sz="2300" b="1" dirty="0" smtClean="0">
                <a:solidFill>
                  <a:schemeClr val="tx1"/>
                </a:solidFill>
              </a:rPr>
              <a:t>AVERE,</a:t>
            </a:r>
            <a:r>
              <a:rPr lang="it-IT" sz="2300" dirty="0" smtClean="0">
                <a:solidFill>
                  <a:schemeClr val="tx1"/>
                </a:solidFill>
              </a:rPr>
              <a:t> dal possedere in modo egoistico, </a:t>
            </a:r>
          </a:p>
          <a:p>
            <a:pPr algn="ctr">
              <a:lnSpc>
                <a:spcPct val="150000"/>
              </a:lnSpc>
            </a:pPr>
            <a:endParaRPr lang="it-IT" sz="10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800" b="1" dirty="0" smtClean="0">
                <a:solidFill>
                  <a:schemeClr val="tx1"/>
                </a:solidFill>
              </a:rPr>
              <a:t>Da cosa nasce la vera GIOIA di vivere?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51385" y="470433"/>
            <a:ext cx="11089231" cy="5917134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Nell’ambito dell’ateismo filosofico si ricordano alcuni dei </a:t>
            </a:r>
            <a:r>
              <a:rPr lang="it-IT" altLang="it-IT" sz="2400" dirty="0"/>
              <a:t>p</a:t>
            </a:r>
            <a:r>
              <a:rPr lang="it-IT" altLang="it-IT" sz="2400" dirty="0" smtClean="0"/>
              <a:t>iù famosi cosiddetti «maestri del sospetto», ossia coloro che con hanno presentato Dio e la religione in modo negativo contro all’uomo.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1)  Per </a:t>
            </a:r>
            <a:r>
              <a:rPr lang="it-IT" altLang="it-IT" sz="2400" b="1" dirty="0" smtClean="0"/>
              <a:t>Karl </a:t>
            </a:r>
            <a:r>
              <a:rPr lang="it-IT" altLang="it-IT" sz="2400" b="1" dirty="0" err="1" smtClean="0"/>
              <a:t>Marx</a:t>
            </a:r>
            <a:r>
              <a:rPr lang="it-IT" altLang="it-IT" sz="2400" dirty="0" smtClean="0"/>
              <a:t>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   (filosofo ed economista ideatore del comunismo  </a:t>
            </a:r>
            <a:r>
              <a:rPr lang="it-IT" altLang="it-IT" sz="2400" b="1" dirty="0" smtClean="0"/>
              <a:t>1818 – 1883</a:t>
            </a:r>
            <a:r>
              <a:rPr lang="it-IT" altLang="it-IT" sz="2400" dirty="0" smtClean="0"/>
              <a:t>)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   la religione è considerata l’ «oppio dei popoli», una specie di «droga» che serve per consolare i poveri, i sofferenti e gli insoddisfatti.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Per </a:t>
            </a:r>
            <a:r>
              <a:rPr lang="it-IT" altLang="it-IT" sz="2400" dirty="0" err="1" smtClean="0"/>
              <a:t>Marx</a:t>
            </a:r>
            <a:r>
              <a:rPr lang="it-IT" altLang="it-IT" sz="2400" dirty="0" smtClean="0"/>
              <a:t> la religione distoglie l'uomo dalla lotta per cambiare le strutture economiche ingiuste dei ricchi, promettendo il paradiso in un'altra vita. </a:t>
            </a: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27348" y="1022123"/>
            <a:ext cx="11737304" cy="4629089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2)  </a:t>
            </a:r>
            <a:r>
              <a:rPr lang="it-IT" altLang="it-IT" b="1" dirty="0" smtClean="0"/>
              <a:t>Friedrich Nietzsche</a:t>
            </a:r>
            <a:r>
              <a:rPr lang="it-IT" altLang="it-IT" dirty="0" smtClean="0"/>
              <a:t> </a:t>
            </a:r>
          </a:p>
          <a:p>
            <a:pPr eaLnBrk="1" hangingPunct="1">
              <a:lnSpc>
                <a:spcPct val="10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(filosofo tedesco </a:t>
            </a:r>
            <a:r>
              <a:rPr lang="it-IT" altLang="it-IT" dirty="0" smtClean="0">
                <a:solidFill>
                  <a:schemeClr val="tx1"/>
                </a:solidFill>
              </a:rPr>
              <a:t>1844 – 1900</a:t>
            </a:r>
            <a:r>
              <a:rPr lang="it-IT" altLang="it-IT" dirty="0" smtClean="0"/>
              <a:t>)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smtClean="0"/>
              <a:t>   </a:t>
            </a:r>
            <a:r>
              <a:rPr lang="it-IT" altLang="it-IT" sz="2500" dirty="0" smtClean="0"/>
              <a:t>esalta il concetto di «Superuomo» capace, con la propria «volontà di potenza», di mettersi al posto di Dio, di farsi misura delle cose,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/>
              <a:t> </a:t>
            </a:r>
            <a:r>
              <a:rPr lang="it-IT" altLang="it-IT" sz="2500" dirty="0" smtClean="0"/>
              <a:t>  di creare da sé i propri valori superando la religione.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   Il suo pensiero fu riletto da alcuni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come ispiratore dell’ideologia del nazionalsocialismo - nazismo - 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67408" y="692696"/>
            <a:ext cx="10657184" cy="5629363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dirty="0" smtClean="0"/>
              <a:t>3</a:t>
            </a:r>
            <a:r>
              <a:rPr lang="it-IT" altLang="it-IT" sz="2800" dirty="0" smtClean="0"/>
              <a:t>) </a:t>
            </a:r>
            <a:r>
              <a:rPr lang="it-IT" altLang="it-IT" sz="2800" b="1" dirty="0" smtClean="0"/>
              <a:t>Sigmund Freud</a:t>
            </a:r>
            <a:r>
              <a:rPr lang="it-IT" altLang="it-IT" sz="2800" dirty="0" smtClean="0"/>
              <a:t>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</a:t>
            </a:r>
            <a:r>
              <a:rPr lang="it-IT" altLang="it-IT" sz="2600" dirty="0" smtClean="0"/>
              <a:t>(medico neurologo austriaco fondatore della psicanalisi 1856 - 1939)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 smtClean="0"/>
              <a:t>   la religione è considerata come una nevrosi (una malattia nervosa) ossessiva collettiva (comune a tutti gli uomini).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 smtClean="0"/>
              <a:t>   Per Freud la religione è legata al bisogno di protezione dell'uomo di fronte alle forze della natura e alle difficoltà della vita,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/>
              <a:t> </a:t>
            </a:r>
            <a:r>
              <a:rPr lang="it-IT" altLang="it-IT" sz="2700" dirty="0" smtClean="0"/>
              <a:t>  è un atteggiamento infantile che proietta sul Padre-Dio il bisogno di protezione</a:t>
            </a:r>
            <a:r>
              <a:rPr lang="en-GB" altLang="it-IT" sz="27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11696" y="990063"/>
            <a:ext cx="11568608" cy="4877875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dirty="0" smtClean="0"/>
              <a:t>4)  </a:t>
            </a:r>
            <a:r>
              <a:rPr lang="en-GB" altLang="it-IT" b="1" dirty="0" smtClean="0"/>
              <a:t>Jean-Paul Sartre</a:t>
            </a:r>
            <a:r>
              <a:rPr lang="en-GB" altLang="it-IT" dirty="0" smtClean="0"/>
              <a:t>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dirty="0" smtClean="0"/>
              <a:t>   </a:t>
            </a:r>
            <a:r>
              <a:rPr lang="it-IT" altLang="it-IT" dirty="0" smtClean="0"/>
              <a:t>(filosofo francese </a:t>
            </a:r>
            <a:r>
              <a:rPr lang="it-IT" altLang="it-IT" dirty="0" smtClean="0">
                <a:solidFill>
                  <a:schemeClr val="tx1"/>
                </a:solidFill>
              </a:rPr>
              <a:t>1905 – 1980</a:t>
            </a:r>
            <a:r>
              <a:rPr lang="it-IT" altLang="it-IT" dirty="0" smtClean="0"/>
              <a:t>)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900" dirty="0" smtClean="0"/>
              <a:t>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</a:t>
            </a:r>
            <a:r>
              <a:rPr lang="it-IT" altLang="it-IT" sz="2700" dirty="0" smtClean="0"/>
              <a:t>rifiutò il concetto di un Dio onnipotente in quanto nega ogni forma di libertà dell'uomo. </a:t>
            </a:r>
          </a:p>
          <a:p>
            <a:pPr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 smtClean="0"/>
              <a:t>   Anche se Dio esistesse, l'uomo si definirebbe solo a partire da se stesso: </a:t>
            </a:r>
          </a:p>
          <a:p>
            <a:pPr algn="ctr" eaLnBrk="1" hangingPunct="1">
              <a:lnSpc>
                <a:spcPct val="150000"/>
              </a:lnSpc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700" dirty="0" smtClean="0"/>
              <a:t>“l'uomo deve essere libero, dunque Dio non esiste”.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2294" y="548680"/>
            <a:ext cx="8507412" cy="647700"/>
          </a:xfrm>
          <a:ln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it-IT" sz="2800" b="1" i="1"/>
              <a:t>L’ordine del mondo e l’origine della religione</a:t>
            </a:r>
            <a:r>
              <a:rPr lang="it-IT" altLang="it-IT" sz="4000"/>
              <a:t> 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412776"/>
            <a:ext cx="10873207" cy="5040336"/>
          </a:xfrm>
          <a:ln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Fin dall’antichità l’uomo ha osservato come i fenomeni della natura si ripetano allo stesso modo, in un ordine ben preciso, regolamentato da tante leggi che oggi noi distinguiamo in fisiche, chimiche e biologiche.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Tutti gli uomini, di qualsiasi cultura, osservano il movimento delle stelle, del Sole e della Luna, l’alternarsi delle stagioni e delle maree, l’acqua dei fiumi scorrere nella stessa direzione verso il mare.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Sembra che tutto si muova e si ripeta all’infinito. </a:t>
            </a:r>
            <a:endParaRPr lang="it-IT" altLang="it-IT" sz="1800" b="1" i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2000" b="1" i="1"/>
              <a:t>Aristotele</a:t>
            </a:r>
            <a:r>
              <a:rPr lang="it-IT" altLang="it-IT" sz="1800"/>
              <a:t> stabilì il principio secondo cui ciò che si muove è sempre mosso da altro. Da cosa sono mosse le leggi della natura?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Tale semplice principio è stato utilizzato da Tommaso come la prima delle cinque vie, per dimostrare l’esistenza di Dio. Secondo Aristotele e Tommaso è necessaria una forza per continuare il movimento delle leggi della natura.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Gli scienziati moderni sono convinti che esistano tante leggi della natura, ben regolate da un preciso ordine, contro il quale non si può andare.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La scienza moderna parte da questa idea fondamentale: tutto è regolato e stabilito da leggi fisiche.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/>
              <a:t>Lo scienziato ha il compito di scoprirle.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3" y="476251"/>
            <a:ext cx="11233248" cy="6048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2200" dirty="0"/>
              <a:t>Il noto scienziato </a:t>
            </a:r>
            <a:r>
              <a:rPr lang="it-IT" altLang="it-IT" sz="2200" b="1" dirty="0"/>
              <a:t>Zichichi</a:t>
            </a:r>
            <a:r>
              <a:rPr lang="it-IT" altLang="it-IT" sz="2200" dirty="0"/>
              <a:t> scrive: </a:t>
            </a:r>
            <a:endParaRPr lang="it-IT" altLang="it-IT" sz="2200" i="1" dirty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i="1" dirty="0" smtClean="0"/>
              <a:t>«</a:t>
            </a:r>
            <a:r>
              <a:rPr lang="it-IT" altLang="it-IT" sz="2400" b="1" i="1" dirty="0" smtClean="0"/>
              <a:t>La </a:t>
            </a:r>
            <a:r>
              <a:rPr lang="it-IT" altLang="it-IT" sz="2400" b="1" i="1" dirty="0"/>
              <a:t>scienza ha permesso all’uomo di capire che il Creato non si regge sul caso, ma su precise Leggi Fondamentali. Lo scienziato ama il libro della Natura: più lo legge e più ne rimane </a:t>
            </a:r>
            <a:r>
              <a:rPr lang="it-IT" altLang="it-IT" sz="2400" b="1" i="1" dirty="0" smtClean="0"/>
              <a:t>affascinato». </a:t>
            </a:r>
            <a:endParaRPr lang="it-IT" altLang="it-IT" sz="2400" b="1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Come possono esistere, per caso, le leggi della natura senza un legislatore?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Come può esistere un ordine, senza una misteriosa intelligenza ordinatrice?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L’uomo, con la sua semplice capacità di ragionare e osservare la natura, ha ritenuto di chiamare Dio la “mente” che ordina e muove il cosmo.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Cosmo deriva dal greco </a:t>
            </a:r>
            <a:r>
              <a:rPr lang="it-IT" altLang="it-IT" sz="2200" i="1" dirty="0" err="1"/>
              <a:t>kósmos</a:t>
            </a:r>
            <a:r>
              <a:rPr lang="it-IT" altLang="it-IT" sz="2200" dirty="0"/>
              <a:t> (ordine). L’universo è inteso come un insieme ordinato e armonico. Il termine sembra apparire per la prima volta negli scritti pitagorici.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620688"/>
            <a:ext cx="11233248" cy="590465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it-IT" altLang="it-IT" sz="1800" b="1" i="1" dirty="0"/>
              <a:t>Seneca,</a:t>
            </a:r>
            <a:r>
              <a:rPr lang="it-IT" altLang="it-IT" sz="1800" dirty="0"/>
              <a:t> il filosofo latino consigliere dell’imperatore Nerone (4 </a:t>
            </a:r>
            <a:r>
              <a:rPr lang="it-IT" altLang="it-IT" sz="1800" dirty="0" err="1"/>
              <a:t>a.C</a:t>
            </a:r>
            <a:r>
              <a:rPr lang="it-IT" altLang="it-IT" sz="1800" dirty="0"/>
              <a:t> - 65 d.C.), pensò che a dirigere l’ordine del mondo fosse una misteriosa intelligenza superiore. </a:t>
            </a:r>
            <a:endParaRPr lang="it-IT" altLang="it-IT" sz="1800" b="1" i="1" dirty="0"/>
          </a:p>
          <a:p>
            <a:pPr eaLnBrk="1" hangingPunct="1">
              <a:lnSpc>
                <a:spcPct val="150000"/>
              </a:lnSpc>
            </a:pPr>
            <a:r>
              <a:rPr lang="it-IT" altLang="it-IT" sz="1800" b="1" i="1" dirty="0"/>
              <a:t>Tommaso d’Aquino</a:t>
            </a:r>
            <a:r>
              <a:rPr lang="it-IT" altLang="it-IT" sz="1800" dirty="0"/>
              <a:t>, uno dei massimi filosofi e teologi italiani (n. 1.221 - m. 1.274) accolse questo “semplice” ragionamento nella quinta delle cinque vie per dimostrare l’esistenza di Dio, e quindi la nascita del fenomeno religioso.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Il </a:t>
            </a:r>
            <a:r>
              <a:rPr lang="it-IT" altLang="it-IT" sz="1800" i="1" dirty="0"/>
              <a:t>vecchio Tom</a:t>
            </a:r>
            <a:r>
              <a:rPr lang="it-IT" altLang="it-IT" sz="1800" dirty="0"/>
              <a:t> (Tommaso d’Aquino per gli studenti simpatizzanti) fu rispettato anche dal filosofo tedesco illuminista </a:t>
            </a:r>
            <a:r>
              <a:rPr lang="it-IT" altLang="it-IT" sz="1800" i="1" u="sng" dirty="0"/>
              <a:t>Kant</a:t>
            </a:r>
            <a:r>
              <a:rPr lang="it-IT" altLang="it-IT" sz="1800" dirty="0"/>
              <a:t> (n. 1.724 - m. 1.804), il quale definisce il suo pensiero “una dimostrazione fisico-teologica”.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Nell’opera più famosa di Kant “</a:t>
            </a:r>
            <a:r>
              <a:rPr lang="it-IT" altLang="it-IT" sz="1800" i="1" dirty="0"/>
              <a:t>Critica della ragion pura”</a:t>
            </a:r>
            <a:r>
              <a:rPr lang="it-IT" altLang="it-IT" sz="1800" dirty="0"/>
              <a:t> si ricorda che la prova dell’esistenza di Dio, prova che fa leva sull’ordine della natura, merita d’essere sempre ricordata con rispetto. Essa è la più antica, la più chiara e la più adatta alla comune ragione umana.</a:t>
            </a:r>
            <a:r>
              <a:rPr lang="it-IT" altLang="it-IT" sz="1800" dirty="0">
                <a:hlinkClick r:id="" action="ppaction://noaction"/>
              </a:rPr>
              <a:t>[1]</a:t>
            </a:r>
            <a:endParaRPr lang="it-IT" altLang="it-IT" sz="1800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Quando l’uomo crede che a governare le leggi della natura sia una sola mente ordinatrice, si forma la religione monoteista: la fede in un unico Dio.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7389" y="477044"/>
            <a:ext cx="11017223" cy="59039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b="1" dirty="0"/>
              <a:t>Il politeismo</a:t>
            </a:r>
            <a:r>
              <a:rPr lang="it-IT" altLang="it-IT" sz="2200" dirty="0"/>
              <a:t> è la convinzione umana dell’esistenza di tante menti ordinatrici (divinità), una per ogni forza della natura. Spesso anche nel politeismo si crede nell’esistenza di una divinità superiore che coordina le altre. Esempio: la divinità </a:t>
            </a:r>
            <a:r>
              <a:rPr lang="it-IT" altLang="it-IT" sz="2200" i="1" dirty="0"/>
              <a:t>Manitù</a:t>
            </a:r>
            <a:r>
              <a:rPr lang="it-IT" altLang="it-IT" sz="2200" dirty="0"/>
              <a:t> degli Indiani del Nord America, che accompagna e protegge il guerriero nella sua vita, è anche l’Essere Supremo, la forza ultraterrena del bene e del male.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dirty="0"/>
              <a:t>Vengono poi chiamate </a:t>
            </a:r>
            <a:r>
              <a:rPr lang="it-IT" altLang="it-IT" sz="2200" u="sng" dirty="0"/>
              <a:t>religioni naturali</a:t>
            </a:r>
            <a:r>
              <a:rPr lang="it-IT" altLang="it-IT" sz="2200" dirty="0"/>
              <a:t> quelle che nascono dallo spontaneo ragionamento umano. Fanno parte di queste religioni anche quelle filosofiche sorte nel periodo dell’illuminismo (sec. XVIII es. il deismo).</a:t>
            </a:r>
            <a:endParaRPr lang="it-IT" altLang="it-IT" sz="2200" u="sng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200" u="sng" dirty="0"/>
              <a:t>La religione rivelata</a:t>
            </a:r>
            <a:r>
              <a:rPr lang="it-IT" altLang="it-IT" sz="2200" dirty="0"/>
              <a:t> si forma quando è insegnata (appunto rivelata!) da qualche straordinaria persona.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02396" y="1772816"/>
            <a:ext cx="7787208" cy="771525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dirty="0"/>
              <a:t>4</a:t>
            </a:r>
            <a:r>
              <a:rPr lang="en-GB" altLang="it-IT" dirty="0" smtClean="0"/>
              <a:t> - </a:t>
            </a:r>
            <a:r>
              <a:rPr lang="en-GB" altLang="it-IT" b="1" dirty="0" smtClean="0">
                <a:solidFill>
                  <a:srgbClr val="FF6600"/>
                </a:solidFill>
              </a:rPr>
              <a:t>L’ATEISMO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nella</a:t>
            </a:r>
            <a:r>
              <a:rPr lang="en-GB" altLang="it-IT" b="1" dirty="0" smtClean="0">
                <a:solidFill>
                  <a:srgbClr val="FF6600"/>
                </a:solidFill>
              </a:rPr>
              <a:t> </a:t>
            </a:r>
            <a:r>
              <a:rPr lang="en-GB" altLang="it-IT" b="1" dirty="0" err="1" smtClean="0">
                <a:solidFill>
                  <a:srgbClr val="FF6600"/>
                </a:solidFill>
              </a:rPr>
              <a:t>Scienza</a:t>
            </a:r>
            <a:endParaRPr lang="en-GB" altLang="it-IT" b="1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740764"/>
            <a:ext cx="11521280" cy="4881466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2800" dirty="0"/>
          </a:p>
          <a:p>
            <a:pPr eaLnBrk="1" hangingPunct="1">
              <a:lnSpc>
                <a:spcPct val="9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it-IT" sz="2800" b="1" dirty="0" err="1"/>
              <a:t>i</a:t>
            </a:r>
            <a:r>
              <a:rPr lang="en-GB" altLang="it-IT" sz="2800" b="1" dirty="0" err="1" smtClean="0"/>
              <a:t>l</a:t>
            </a:r>
            <a:r>
              <a:rPr lang="en-GB" altLang="it-IT" sz="2800" b="1" dirty="0" smtClean="0"/>
              <a:t> </a:t>
            </a:r>
            <a:r>
              <a:rPr lang="en-GB" altLang="it-IT" sz="2800" b="1" dirty="0"/>
              <a:t>1800</a:t>
            </a:r>
          </a:p>
          <a:p>
            <a:pPr marL="0" lvl="2" algn="just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dirty="0" smtClean="0"/>
          </a:p>
          <a:p>
            <a:pPr marL="0" lvl="2" algn="just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È segnato da un periodo detto </a:t>
            </a:r>
            <a:r>
              <a:rPr lang="it-IT" altLang="it-IT" sz="2500" b="1" dirty="0" smtClean="0"/>
              <a:t>POSITIVISMO </a:t>
            </a:r>
          </a:p>
          <a:p>
            <a:pPr marL="0" lvl="2" algn="just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400" b="1" dirty="0"/>
          </a:p>
          <a:p>
            <a:pPr marL="0" lvl="2" algn="ctr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ossia da quel modo di pensare che pone la </a:t>
            </a:r>
            <a:r>
              <a:rPr lang="it-IT" altLang="it-IT" sz="2500" b="1" dirty="0" smtClean="0"/>
              <a:t>SCIENZA</a:t>
            </a:r>
            <a:r>
              <a:rPr lang="it-IT" altLang="it-IT" sz="2500" dirty="0"/>
              <a:t> </a:t>
            </a:r>
            <a:endParaRPr lang="it-IT" altLang="it-IT" sz="2500" dirty="0" smtClean="0"/>
          </a:p>
          <a:p>
            <a:pPr marL="0" lvl="2" algn="ctr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come l'unica </a:t>
            </a:r>
            <a:r>
              <a:rPr lang="it-IT" altLang="it-IT" sz="2500" b="1" dirty="0" smtClean="0"/>
              <a:t>VERA</a:t>
            </a:r>
            <a:r>
              <a:rPr lang="it-IT" altLang="it-IT" sz="2500" dirty="0" smtClean="0"/>
              <a:t> conoscenza della </a:t>
            </a:r>
            <a:r>
              <a:rPr lang="it-IT" altLang="it-IT" sz="2500" b="1" dirty="0" smtClean="0"/>
              <a:t>REALTÀ</a:t>
            </a:r>
            <a:endParaRPr lang="it-IT" altLang="it-IT" sz="2500" dirty="0" smtClean="0"/>
          </a:p>
          <a:p>
            <a:pPr marL="0" lvl="2" algn="ctr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fino a diffondere, nell’opinione comune, l’idea che la scienza </a:t>
            </a:r>
          </a:p>
          <a:p>
            <a:pPr marL="0" lvl="2" algn="ctr" eaLnBrk="1" hangingPunct="1">
              <a:lnSpc>
                <a:spcPct val="150000"/>
              </a:lnSpc>
              <a:spcBef>
                <a:spcPts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sia più credibile della religione. </a:t>
            </a:r>
          </a:p>
          <a:p>
            <a:pPr algn="ctr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Fondatore del positivismo è stato </a:t>
            </a:r>
            <a:r>
              <a:rPr lang="it-IT" altLang="it-IT" sz="2000" b="1" dirty="0" smtClean="0"/>
              <a:t>Auguste </a:t>
            </a:r>
            <a:r>
              <a:rPr lang="it-IT" altLang="it-IT" sz="2000" b="1" dirty="0" err="1" smtClean="0"/>
              <a:t>Comte</a:t>
            </a:r>
            <a:r>
              <a:rPr lang="it-IT" altLang="it-IT" sz="2000" dirty="0" smtClean="0"/>
              <a:t> (1798-1857).</a:t>
            </a:r>
            <a:r>
              <a:rPr lang="it-IT" altLang="it-IT" sz="2800" dirty="0" smtClean="0"/>
              <a:t> </a:t>
            </a:r>
            <a:endParaRPr lang="it-IT" altLang="it-IT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84666" y="3244334"/>
            <a:ext cx="482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97378" y="997565"/>
            <a:ext cx="1119724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it-IT" sz="2400" dirty="0" smtClean="0">
                <a:solidFill>
                  <a:schemeClr val="tx1"/>
                </a:solidFill>
              </a:rPr>
              <a:t>Secondo la RELIGIONE la </a:t>
            </a:r>
            <a:r>
              <a:rPr lang="it-IT" sz="2400" b="1" dirty="0" smtClean="0">
                <a:solidFill>
                  <a:schemeClr val="tx1"/>
                </a:solidFill>
              </a:rPr>
              <a:t>Gioia</a:t>
            </a:r>
            <a:r>
              <a:rPr lang="it-IT" sz="2400" dirty="0" smtClean="0">
                <a:solidFill>
                  <a:schemeClr val="tx1"/>
                </a:solidFill>
              </a:rPr>
              <a:t> di vivere nasce </a:t>
            </a:r>
            <a:endParaRPr lang="it-IT" sz="2400" dirty="0">
              <a:solidFill>
                <a:schemeClr val="tx1"/>
              </a:solidFill>
            </a:endParaRPr>
          </a:p>
          <a:p>
            <a:pPr algn="ctr">
              <a:lnSpc>
                <a:spcPct val="250000"/>
              </a:lnSpc>
            </a:pPr>
            <a:r>
              <a:rPr lang="it-IT" sz="2400" dirty="0" smtClean="0">
                <a:solidFill>
                  <a:schemeClr val="tx1"/>
                </a:solidFill>
              </a:rPr>
              <a:t>dall’</a:t>
            </a:r>
            <a:r>
              <a:rPr lang="it-IT" sz="2400" b="1" dirty="0" smtClean="0">
                <a:solidFill>
                  <a:schemeClr val="tx1"/>
                </a:solidFill>
              </a:rPr>
              <a:t>ESSERE </a:t>
            </a:r>
            <a:r>
              <a:rPr lang="it-IT" sz="2400" dirty="0" smtClean="0">
                <a:solidFill>
                  <a:schemeClr val="tx1"/>
                </a:solidFill>
              </a:rPr>
              <a:t>in </a:t>
            </a:r>
            <a:r>
              <a:rPr lang="it-IT" sz="2800" b="1" dirty="0" smtClean="0">
                <a:solidFill>
                  <a:schemeClr val="tx1"/>
                </a:solidFill>
              </a:rPr>
              <a:t>CONDIVISIONE</a:t>
            </a:r>
            <a:r>
              <a:rPr lang="it-IT" sz="2400" b="1" dirty="0" smtClean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con gli altri, </a:t>
            </a:r>
          </a:p>
          <a:p>
            <a:pPr algn="ctr">
              <a:lnSpc>
                <a:spcPct val="250000"/>
              </a:lnSpc>
            </a:pPr>
            <a:r>
              <a:rPr lang="it-IT" sz="2400" dirty="0">
                <a:solidFill>
                  <a:schemeClr val="tx1"/>
                </a:solidFill>
              </a:rPr>
              <a:t>i</a:t>
            </a:r>
            <a:r>
              <a:rPr lang="it-IT" sz="2400" dirty="0" smtClean="0">
                <a:solidFill>
                  <a:schemeClr val="tx1"/>
                </a:solidFill>
              </a:rPr>
              <a:t>n altre parole dall’</a:t>
            </a:r>
            <a:r>
              <a:rPr lang="it-IT" sz="2400" b="1" dirty="0" smtClean="0">
                <a:solidFill>
                  <a:schemeClr val="tx1"/>
                </a:solidFill>
              </a:rPr>
              <a:t>AMORE</a:t>
            </a:r>
            <a:r>
              <a:rPr lang="it-IT" sz="2400" dirty="0" smtClean="0">
                <a:solidFill>
                  <a:schemeClr val="tx1"/>
                </a:solidFill>
              </a:rPr>
              <a:t> quello vero e disinteressato</a:t>
            </a:r>
          </a:p>
          <a:p>
            <a:pPr algn="ctr">
              <a:lnSpc>
                <a:spcPct val="250000"/>
              </a:lnSpc>
            </a:pPr>
            <a:r>
              <a:rPr lang="it-IT" sz="2400" dirty="0">
                <a:solidFill>
                  <a:schemeClr val="tx1"/>
                </a:solidFill>
              </a:rPr>
              <a:t>c</a:t>
            </a:r>
            <a:r>
              <a:rPr lang="it-IT" sz="2400" dirty="0" smtClean="0">
                <a:solidFill>
                  <a:schemeClr val="tx1"/>
                </a:solidFill>
              </a:rPr>
              <a:t>he è l’opposto della superbia, del narcisismo, dell’egoismo </a:t>
            </a:r>
          </a:p>
          <a:p>
            <a:pPr algn="ctr">
              <a:lnSpc>
                <a:spcPct val="250000"/>
              </a:lnSpc>
            </a:pPr>
            <a:r>
              <a:rPr lang="it-IT" sz="2400" dirty="0" smtClean="0">
                <a:solidFill>
                  <a:schemeClr val="tx1"/>
                </a:solidFill>
              </a:rPr>
              <a:t>e della libertà totale del «fai ciò che vuoi». </a:t>
            </a:r>
          </a:p>
        </p:txBody>
      </p:sp>
    </p:spTree>
    <p:extLst>
      <p:ext uri="{BB962C8B-B14F-4D97-AF65-F5344CB8AC3E}">
        <p14:creationId xmlns:p14="http://schemas.microsoft.com/office/powerpoint/2010/main" val="9295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0905" y="231971"/>
            <a:ext cx="11170191" cy="5840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it-IT" sz="2400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it-IT" sz="3600" b="1" dirty="0">
                <a:solidFill>
                  <a:srgbClr val="222222"/>
                </a:solidFill>
              </a:rPr>
              <a:t>i</a:t>
            </a:r>
            <a:r>
              <a:rPr lang="it-IT" sz="3600" b="1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POSITIVISMO</a:t>
            </a:r>
          </a:p>
          <a:p>
            <a:pPr lvl="1" algn="ctr">
              <a:lnSpc>
                <a:spcPct val="150000"/>
              </a:lnSpc>
            </a:pPr>
            <a:endParaRPr lang="it-IT" sz="2400" b="1" dirty="0" smtClean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movimento di pensiero nato in Francia ispirato all'esaltazione del progresso scientifico e industriale.</a:t>
            </a:r>
          </a:p>
          <a:p>
            <a:pPr lvl="1">
              <a:lnSpc>
                <a:spcPct val="150000"/>
              </a:lnSpc>
            </a:pPr>
            <a:endParaRPr lang="it-IT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la 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SCIENZA</a:t>
            </a:r>
            <a:r>
              <a:rPr 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i suoi dati sperimentali, può affermare la verità.</a:t>
            </a:r>
          </a:p>
          <a:p>
            <a:pPr lvl="1">
              <a:lnSpc>
                <a:spcPct val="150000"/>
              </a:lnSpc>
            </a:pPr>
            <a:r>
              <a:rPr lang="it-IT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termine "positivismo" deriva </a:t>
            </a:r>
            <a:r>
              <a:rPr lang="it-IT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parola latina </a:t>
            </a:r>
            <a:r>
              <a:rPr lang="it-IT" sz="23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positium</a:t>
            </a:r>
            <a:r>
              <a:rPr lang="it-IT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(ciò che è posto, che è fondato, che ha le sue basi nella realtà dei fatti concreti).</a:t>
            </a:r>
          </a:p>
          <a:p>
            <a:pPr lvl="1">
              <a:lnSpc>
                <a:spcPct val="150000"/>
              </a:lnSpc>
            </a:pPr>
            <a:endParaRPr lang="it-IT" sz="23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1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08213" y="471440"/>
            <a:ext cx="8229600" cy="77162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it-IT" b="1" smtClean="0"/>
              <a:t>Attenzione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123415"/>
            <a:ext cx="11089232" cy="6611170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it-IT" sz="2800" dirty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Che cosa è la </a:t>
            </a:r>
            <a:r>
              <a:rPr lang="it-IT" altLang="it-IT" sz="2800" b="1" dirty="0" smtClean="0"/>
              <a:t>REALTA’</a:t>
            </a:r>
            <a:r>
              <a:rPr lang="it-IT" altLang="it-IT" sz="2800" dirty="0" smtClean="0"/>
              <a:t> ? 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 smtClean="0"/>
              <a:t>   E’ soltanto tutto quello che si vede e si può toccare?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8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/>
              <a:t>i</a:t>
            </a:r>
            <a:r>
              <a:rPr lang="it-IT" altLang="it-IT" sz="2800" dirty="0" smtClean="0"/>
              <a:t>l </a:t>
            </a:r>
            <a:r>
              <a:rPr lang="it-IT" altLang="it-IT" sz="3600" b="1" u="sng" dirty="0" smtClean="0"/>
              <a:t>FENOMENO</a:t>
            </a:r>
            <a:r>
              <a:rPr lang="it-IT" altLang="it-IT" sz="3600" u="sng" dirty="0" smtClean="0"/>
              <a:t> </a:t>
            </a:r>
            <a:r>
              <a:rPr lang="it-IT" altLang="it-IT" sz="2800" dirty="0" smtClean="0"/>
              <a:t>è tutto ciò che si può vedere, toccare, sentire e può essere studiato mediante i sensi (la vista, l’udito, il tatto, </a:t>
            </a:r>
            <a:r>
              <a:rPr lang="it-IT" altLang="it-IT" sz="2800" dirty="0" err="1" smtClean="0"/>
              <a:t>ecc</a:t>
            </a:r>
            <a:r>
              <a:rPr lang="it-IT" altLang="it-IT" sz="2800" dirty="0" smtClean="0"/>
              <a:t>)</a:t>
            </a:r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dirty="0" smtClean="0"/>
          </a:p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800" dirty="0"/>
              <a:t>i</a:t>
            </a:r>
            <a:r>
              <a:rPr lang="it-IT" altLang="it-IT" sz="2800" dirty="0" smtClean="0"/>
              <a:t>l </a:t>
            </a:r>
            <a:r>
              <a:rPr lang="it-IT" altLang="it-IT" sz="3600" b="1" u="sng" dirty="0" smtClean="0"/>
              <a:t>NOUMENO</a:t>
            </a:r>
            <a:r>
              <a:rPr lang="it-IT" altLang="it-IT" sz="2800" dirty="0" smtClean="0"/>
              <a:t> è tutto quello che si può solo pensare senza però vedere, toccare sentire ecc.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95400" y="908720"/>
            <a:ext cx="11161240" cy="5612948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en-GB" altLang="it-IT" b="1" dirty="0" smtClean="0"/>
          </a:p>
          <a:p>
            <a:pPr eaLnBrk="1" hangingPunct="1">
              <a:lnSpc>
                <a:spcPct val="150000"/>
              </a:lnSpc>
            </a:pPr>
            <a:r>
              <a:rPr lang="it-IT" altLang="it-IT" b="1" dirty="0" smtClean="0"/>
              <a:t>Niccolò Copernico</a:t>
            </a:r>
            <a:r>
              <a:rPr lang="it-IT" altLang="it-IT" dirty="0" smtClean="0"/>
              <a:t> </a:t>
            </a:r>
            <a:r>
              <a:rPr lang="it-IT" altLang="it-IT" sz="2600" dirty="0"/>
              <a:t>(1473 – 1543)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2600" dirty="0" smtClean="0"/>
              <a:t>ipotizzò la teoria eliocentrica (contrariamente all’apparenza, il sole è fermo al centro del sistema solare e la terra gira attorno ad esso)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it-IT" altLang="it-IT" dirty="0" smtClean="0"/>
          </a:p>
          <a:p>
            <a:pPr eaLnBrk="1" hangingPunct="1">
              <a:lnSpc>
                <a:spcPct val="150000"/>
              </a:lnSpc>
            </a:pPr>
            <a:r>
              <a:rPr lang="it-IT" altLang="it-IT" b="1" dirty="0" smtClean="0"/>
              <a:t>Galileo Galilei</a:t>
            </a:r>
            <a:r>
              <a:rPr lang="it-IT" altLang="it-IT" dirty="0" smtClean="0"/>
              <a:t> </a:t>
            </a:r>
            <a:r>
              <a:rPr lang="it-IT" altLang="it-IT" sz="2600" dirty="0"/>
              <a:t>(1564 – 1642)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it-IT" altLang="it-IT" sz="2600" dirty="0" smtClean="0"/>
              <a:t>lo </a:t>
            </a:r>
            <a:r>
              <a:rPr lang="it-IT" altLang="it-IT" sz="2600" dirty="0"/>
              <a:t>dimostrò con il nuovo metodo scientifico induttivo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it-IT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407369" y="765176"/>
            <a:ext cx="11377263" cy="550881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Prima di Galileo Galilei vi era il metodo scientifico deduttivo </a:t>
            </a:r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  <a:spcAft>
                <a:spcPts val="180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ossia partendo dalle considerazioni (teorie) universali si cercava di spiegare (dedurre) ogni fenomeno particolare.</a:t>
            </a:r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900" dirty="0" smtClean="0"/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Galileo iniziò il </a:t>
            </a:r>
            <a:r>
              <a:rPr lang="it-IT" altLang="it-IT" sz="2500" b="1" dirty="0" smtClean="0"/>
              <a:t>metodo induttivo</a:t>
            </a:r>
            <a:r>
              <a:rPr lang="it-IT" altLang="it-IT" sz="2500" dirty="0" smtClean="0"/>
              <a:t>: dall’esperimento particolare si può elaborare (indurre) una considerazione «teoria» universale.</a:t>
            </a:r>
          </a:p>
          <a:p>
            <a:pPr marL="0" indent="0" eaLnBrk="1" hangingPunct="1">
              <a:lnSpc>
                <a:spcPct val="150000"/>
              </a:lnSpc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500" dirty="0" smtClean="0"/>
              <a:t>Galileo, mediante il suo nuovo metodo scientifico induttivo, ha dimostrato che non sempre la realtà corrisponde con quello che si vede: esiste anche quello che non si può vedere, toccare e sentire.</a:t>
            </a:r>
            <a:endParaRPr lang="it-IT" altLang="it-IT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239688" y="836614"/>
            <a:ext cx="11712624" cy="5865325"/>
          </a:xfr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Mediante la chimica si inizia a studiare quello che esiste senza poterlo vedere e toccare, ma solo interpretare mediante esperimenti particolari.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Gli elettroni, i quark, fotoni sono tutti elementi dell’atomo che non si possono mai vedere singolarmente ma solo immaginare – interpretare - mediante esperimenti particolari.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La scienza, in tale ambito del sapere umano, può solo usare il metodo conoscitivo dell’interpretare quello che non si può vedere: il </a:t>
            </a:r>
            <a:r>
              <a:rPr lang="it-IT" altLang="it-IT" sz="2000" b="1" dirty="0" smtClean="0"/>
              <a:t>noumeno</a:t>
            </a:r>
            <a:r>
              <a:rPr lang="it-IT" altLang="it-IT" sz="2000" dirty="0" smtClean="0"/>
              <a:t>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Nella scienza degli atomi il metodo conoscitivo è quello delle </a:t>
            </a:r>
            <a:r>
              <a:rPr lang="it-IT" altLang="it-IT" sz="2000" b="1" dirty="0" smtClean="0"/>
              <a:t>ipotesi </a:t>
            </a:r>
            <a:r>
              <a:rPr lang="it-IT" altLang="it-IT" sz="2000" b="1" dirty="0" err="1" smtClean="0"/>
              <a:t>noumenologiche</a:t>
            </a:r>
            <a:r>
              <a:rPr lang="it-IT" altLang="it-IT" sz="2000" b="1" dirty="0" smtClean="0"/>
              <a:t> induttive</a:t>
            </a:r>
            <a:r>
              <a:rPr lang="it-IT" altLang="it-IT" sz="2000" dirty="0" smtClean="0"/>
              <a:t>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Anche nella religione (teologia) si usa spesso il metodo conoscitivo della riflessione su esperienze particolari.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lphaL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000" dirty="0" smtClean="0"/>
              <a:t>Dal punto di vista del metodo conoscitivo, scienza e religione (teologia) usano metodi simili.</a:t>
            </a:r>
            <a:endParaRPr lang="it-IT" altLang="it-IT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15380" y="1077010"/>
            <a:ext cx="11161240" cy="5257979"/>
          </a:xfrm>
          <a:ln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b="1" dirty="0" smtClean="0"/>
              <a:t>INFINE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ricordiamo due considerazioni molto importanti: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400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1 - la scienza si occupa di conoscere,  il </a:t>
            </a:r>
            <a:r>
              <a:rPr lang="it-IT" altLang="it-IT" sz="2400" b="1" dirty="0" smtClean="0">
                <a:solidFill>
                  <a:schemeClr val="accent2"/>
                </a:solidFill>
              </a:rPr>
              <a:t>COME</a:t>
            </a:r>
            <a:r>
              <a:rPr lang="it-IT" altLang="it-IT" sz="2400" dirty="0" smtClean="0"/>
              <a:t> avviene un fenomeno 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        (il divenire di un fenomeno), ma </a:t>
            </a:r>
            <a:r>
              <a:rPr lang="it-IT" altLang="it-IT" sz="2400" b="1" dirty="0" smtClean="0"/>
              <a:t>NON</a:t>
            </a:r>
            <a:r>
              <a:rPr lang="it-IT" altLang="it-IT" sz="2400" dirty="0" smtClean="0"/>
              <a:t> il </a:t>
            </a:r>
            <a:r>
              <a:rPr lang="it-IT" altLang="it-IT" sz="2400" b="1" dirty="0" smtClean="0">
                <a:solidFill>
                  <a:schemeClr val="accent2"/>
                </a:solidFill>
              </a:rPr>
              <a:t>PERCHE’ </a:t>
            </a:r>
            <a:r>
              <a:rPr lang="it-IT" altLang="it-IT" sz="2400" dirty="0" smtClean="0">
                <a:solidFill>
                  <a:schemeClr val="tx1"/>
                </a:solidFill>
              </a:rPr>
              <a:t>esistenziale, perché è stabilito tutto in questo modo.</a:t>
            </a:r>
          </a:p>
          <a:p>
            <a:pPr eaLnBrk="1" hangingPunct="1">
              <a:lnSpc>
                <a:spcPct val="150000"/>
              </a:lnSpc>
              <a:spcBef>
                <a:spcPts val="35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2400" dirty="0" smtClean="0"/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2400" dirty="0" smtClean="0"/>
              <a:t>2 - Per quanto riguarda la creazione, le scoperte scientifiche non possono essere considerate in contrasto con la Bibbia.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6398" y="620688"/>
            <a:ext cx="11098233" cy="5868652"/>
          </a:xfrm>
          <a:ln>
            <a:noFill/>
            <a:round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b="1" dirty="0" smtClean="0"/>
              <a:t>Adamo</a:t>
            </a:r>
            <a:r>
              <a:rPr lang="it-IT" altLang="it-IT" sz="2400" dirty="0" smtClean="0"/>
              <a:t> ed </a:t>
            </a:r>
            <a:r>
              <a:rPr lang="it-IT" altLang="it-IT" sz="2400" b="1" dirty="0" smtClean="0"/>
              <a:t>Eva</a:t>
            </a:r>
            <a:r>
              <a:rPr lang="it-IT" altLang="it-IT" sz="2400" dirty="0" smtClean="0"/>
              <a:t> non sono argomenti storici o scientifici sulla creazione, </a:t>
            </a:r>
            <a:br>
              <a:rPr lang="it-IT" altLang="it-IT" sz="2400" dirty="0" smtClean="0"/>
            </a:br>
            <a:r>
              <a:rPr lang="it-IT" altLang="it-IT" sz="2400" dirty="0" smtClean="0"/>
              <a:t>ma </a:t>
            </a:r>
            <a:r>
              <a:rPr lang="it-IT" altLang="it-IT" sz="2400" b="1" dirty="0" smtClean="0"/>
              <a:t>miti </a:t>
            </a:r>
            <a:r>
              <a:rPr lang="it-IT" altLang="it-IT" sz="2400" dirty="0" smtClean="0"/>
              <a:t> che servono per INSEGNARE  con linguaggi simbolici, metaforici,</a:t>
            </a:r>
            <a:br>
              <a:rPr lang="it-IT" altLang="it-IT" sz="2400" dirty="0" smtClean="0"/>
            </a:br>
            <a:r>
              <a:rPr lang="it-IT" altLang="it-IT" sz="2400" dirty="0" smtClean="0"/>
              <a:t> il senso religioso della vita e NON COME è avvenuto l'ordine della creazione.</a:t>
            </a:r>
            <a:br>
              <a:rPr lang="it-IT" altLang="it-IT" sz="2400" dirty="0" smtClean="0"/>
            </a:br>
            <a:r>
              <a:rPr lang="it-IT" altLang="it-IT" sz="2400" dirty="0" smtClean="0"/>
              <a:t>   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Inoltre non esiste nel mito di Adamo il verbo creare, ma il verbo plasmare, piantare un giardino, ecc. Non è quindi un mito sulla creazione.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dirty="0" smtClean="0"/>
              <a:t>Anche la descrizione nel primo capitolo del libro Genesi, quello degli apparenti «sei giorni» della creazione, non ci descrive come questa è avvenuta, ma risponde a degli interrogativi religiosi dell’epoca utilizzando il genere letterario della canzone (inno) usata nelle sei feste liturgiche.</a:t>
            </a:r>
            <a:br>
              <a:rPr lang="it-IT" altLang="it-IT" sz="2400" dirty="0" smtClean="0"/>
            </a:b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476251"/>
            <a:ext cx="8228012" cy="771525"/>
          </a:xfrm>
        </p:spPr>
        <p:txBody>
          <a:bodyPr/>
          <a:lstStyle/>
          <a:p>
            <a:pPr eaLnBrk="1" hangingPunct="1"/>
            <a:r>
              <a:rPr lang="it-IT" altLang="it-IT" b="1" i="1" smtClean="0"/>
              <a:t>Classificazione delle religioni</a:t>
            </a:r>
            <a:endParaRPr lang="it-IT" altLang="it-IT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5360" y="1268413"/>
            <a:ext cx="11377264" cy="52562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Le religioni si possono classificare in tre modi</a:t>
            </a:r>
            <a:r>
              <a:rPr lang="it-IT" altLang="it-IT" sz="1800" dirty="0" smtClean="0"/>
              <a:t>:</a:t>
            </a:r>
            <a:endParaRPr lang="it-IT" altLang="it-IT" sz="18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1800" dirty="0"/>
              <a:t>Le religioni “</a:t>
            </a:r>
            <a:r>
              <a:rPr lang="it-IT" altLang="it-IT" sz="1800" b="1" i="1" dirty="0"/>
              <a:t>primitive</a:t>
            </a:r>
            <a:r>
              <a:rPr lang="it-IT" altLang="it-IT" sz="1800" b="1" dirty="0" smtClean="0"/>
              <a:t>” (</a:t>
            </a:r>
            <a:r>
              <a:rPr lang="it-IT" altLang="it-IT" sz="1800" b="1" dirty="0"/>
              <a:t>o </a:t>
            </a:r>
            <a:r>
              <a:rPr lang="it-IT" altLang="it-IT" sz="1800" b="1" dirty="0" smtClean="0"/>
              <a:t>senza scrittura o </a:t>
            </a:r>
            <a:r>
              <a:rPr lang="it-IT" altLang="it-IT" sz="1800" b="1" dirty="0"/>
              <a:t>tradizionali)</a:t>
            </a:r>
            <a:r>
              <a:rPr lang="it-IT" altLang="it-IT" sz="1800" dirty="0"/>
              <a:t>,</a:t>
            </a:r>
            <a:r>
              <a:rPr lang="it-IT" altLang="it-IT" sz="1800" b="1" i="1" dirty="0"/>
              <a:t> </a:t>
            </a:r>
            <a:r>
              <a:rPr lang="it-IT" altLang="it-IT" sz="1800" dirty="0"/>
              <a:t>in cui le comunità di fedeli vivono </a:t>
            </a:r>
            <a:r>
              <a:rPr lang="it-IT" altLang="it-IT" sz="1800" dirty="0" smtClean="0"/>
              <a:t>«allo </a:t>
            </a:r>
            <a:r>
              <a:rPr lang="it-IT" altLang="it-IT" sz="1800" dirty="0"/>
              <a:t>stato di </a:t>
            </a:r>
            <a:r>
              <a:rPr lang="it-IT" altLang="it-IT" sz="1800" dirty="0" smtClean="0"/>
              <a:t>natura» </a:t>
            </a:r>
            <a:r>
              <a:rPr lang="it-IT" altLang="it-IT" sz="1800" dirty="0"/>
              <a:t>senza sacre scritture; pertanto la dottrina viene tramandata di generazione in generazione a memoria, soprattutto mediante canti, danze simboliche, miti e racconti. Sono materia di studio in sociologia, in etnologia e in antropologia delle religioni.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it-IT" altLang="it-IT" sz="7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1800" dirty="0"/>
              <a:t>Le religioni </a:t>
            </a:r>
            <a:r>
              <a:rPr lang="it-IT" altLang="it-IT" sz="1800" b="1" i="1" dirty="0"/>
              <a:t>naturali</a:t>
            </a:r>
            <a:r>
              <a:rPr lang="it-IT" altLang="it-IT" sz="1800" dirty="0"/>
              <a:t>, che nascono con il semplice uso della ragione (ad esempio il deismo filosofico); anche le religioni primitive nascono spesso con il semplice uso della ragione.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it-IT" altLang="it-IT" sz="7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1800" dirty="0"/>
              <a:t>Le religioni </a:t>
            </a:r>
            <a:r>
              <a:rPr lang="it-IT" altLang="it-IT" sz="1800" b="1" i="1" dirty="0"/>
              <a:t>soprannaturali</a:t>
            </a:r>
            <a:r>
              <a:rPr lang="it-IT" altLang="it-IT" sz="1800" dirty="0"/>
              <a:t>, o rivelate, in cui l'uomo è convinto che la divinità si faccia conoscere (si riveli) attraverso i profeti (es. Maometto o i profeti biblici), i sacerdoti, o mediante </a:t>
            </a:r>
            <a:r>
              <a:rPr lang="it-IT" altLang="it-IT" sz="1800" dirty="0" err="1"/>
              <a:t>un'avatara</a:t>
            </a:r>
            <a:r>
              <a:rPr lang="it-IT" altLang="it-IT" sz="1800" dirty="0"/>
              <a:t> (es. il mitico </a:t>
            </a:r>
            <a:r>
              <a:rPr lang="it-IT" altLang="it-IT" sz="1800" dirty="0" err="1"/>
              <a:t>Krisna</a:t>
            </a:r>
            <a:r>
              <a:rPr lang="it-IT" altLang="it-IT" sz="1800" dirty="0"/>
              <a:t>) ed altre forme di mediazione tra Dio e gli uomini. Dette religioni vengono studiate in teologia.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404814"/>
            <a:ext cx="8228012" cy="771525"/>
          </a:xfrm>
        </p:spPr>
        <p:txBody>
          <a:bodyPr/>
          <a:lstStyle/>
          <a:p>
            <a:pPr eaLnBrk="1" hangingPunct="1"/>
            <a:r>
              <a:rPr lang="it-IT" altLang="it-IT" sz="4000" b="1"/>
              <a:t>Gli “ingredienti” delle religioni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5" y="1268413"/>
            <a:ext cx="11161240" cy="5256212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600" b="1"/>
              <a:t>LA COMUNITÀ</a:t>
            </a:r>
            <a:r>
              <a:rPr lang="it-IT" altLang="it-IT" sz="1200"/>
              <a:t>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Una caratteristica della religione è la sua funzione socializzante; essa forma una </a:t>
            </a:r>
            <a:r>
              <a:rPr lang="it-IT" altLang="it-IT" sz="1200" b="1" i="1"/>
              <a:t>comunità</a:t>
            </a:r>
            <a:r>
              <a:rPr lang="it-IT" altLang="it-IT" sz="1200"/>
              <a:t> in cui tutti i fedeli si sentono uniti, “fratelli” o “figli” della stessa divinità.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La religione non considera le persone tutte uguali come nella cultura marxista o comunista, ma ogni persona, pur nella sua diversità, è estremamente importante perchè è figlia dello stesso Creatore. Ripetiamo, la religione considera le persone della stessa importanza, perché figli dello stesso Dio, ma non uguali.</a:t>
            </a:r>
            <a:endParaRPr lang="it-IT" altLang="it-IT" sz="1200" b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200" b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600" b="1"/>
              <a:t>I RITI.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I riti sono i diversi modi di esprimere la fede religiosa, servono anche per educare o ricordare la dottrina religiosa. I modi per conservare il contenuto di una religione possono essere diversi. Esempio, il canto in cui si impara a memoria un racconto, la danza e la musica che aiutano la persona a predisporsi meglio sia nei sentimenti che nel corpo verso la divinità. Di fronte alla divinità, l'uomo riconosce la sua inferiorità e pertanto prova verso di essa sentimenti di timore (vedi: tabù § n. 217) o di devozione (amore).</a:t>
            </a:r>
            <a:endParaRPr lang="it-IT" altLang="it-IT" sz="1200" b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200" b="1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600" b="1"/>
              <a:t>IL SACERDOTE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Nelle religioni è colui che si pone come intermediario tra la divinità e gli uomini. La sua funzione è quella di comunicare a Dio i desideri degli uomini e, mediante lui, la divinità comunica i suoi desideri agli uomini. Il sacerdote è colui che favorisce il dialogo e l'intima comunione tra Dio e gli uomini.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Nel cristianesimo cattolico, l'unico vero sacerdote è Cristo Gesù.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200"/>
              <a:t>I vescovi sono il prolungamento del suo sacerdozio nel tempo della Chiesa. Una caratteristica della religione è proprio quella dell'uomo che cerca di dialogare con Dio e di comprendere la sua volontà nella vita.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620713"/>
            <a:ext cx="11089231" cy="5759450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b="1" dirty="0"/>
              <a:t>IL  MITO</a:t>
            </a:r>
            <a:r>
              <a:rPr lang="it-IT" altLang="it-IT" sz="1800" dirty="0"/>
              <a:t> E’ un racconto simbolico - figurato che ha la funzione di </a:t>
            </a:r>
            <a:r>
              <a:rPr lang="it-IT" altLang="it-IT" sz="1800" dirty="0" smtClean="0"/>
              <a:t>INSEGNARE </a:t>
            </a:r>
            <a:r>
              <a:rPr lang="it-IT" altLang="it-IT" sz="1800" dirty="0"/>
              <a:t>i grandi </a:t>
            </a:r>
            <a:r>
              <a:rPr lang="it-IT" altLang="it-IT" sz="1800" dirty="0" smtClean="0"/>
              <a:t>perché </a:t>
            </a:r>
            <a:r>
              <a:rPr lang="it-IT" altLang="it-IT" sz="1800" dirty="0"/>
              <a:t>dell'uomo e di educare l’uomo a quei comportamenti di vita ritenuti migliori per vivere felice e libero .</a:t>
            </a:r>
            <a:endParaRPr lang="it-IT" altLang="it-IT" sz="1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b="1" dirty="0"/>
              <a:t>IL  SACRO</a:t>
            </a:r>
            <a:r>
              <a:rPr lang="it-IT" altLang="it-IT" sz="1800" dirty="0"/>
              <a:t> Il sacro è tutto ciò che appartiene a Dio o a una divinità e può essere: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- venerato (semplicemente rispettato)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- adorato (onorato fino al coinvolgimento dei propri sentimenti e fino a riconoscere la propria inferiorità </a:t>
            </a:r>
            <a:r>
              <a:rPr lang="it-IT" altLang="it-IT" sz="1800" dirty="0" err="1"/>
              <a:t>perchè</a:t>
            </a:r>
            <a:r>
              <a:rPr lang="it-IT" altLang="it-IT" sz="1800" dirty="0"/>
              <a:t> vi è la presenza della divinità o la sua diretta influenza).</a:t>
            </a:r>
            <a:endParaRPr lang="it-IT" altLang="it-IT" sz="1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8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b="1" dirty="0"/>
              <a:t>IL SACRIFICIO</a:t>
            </a:r>
            <a:endParaRPr lang="it-IT" altLang="it-IT" sz="18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800" dirty="0"/>
              <a:t>E’ detto anche olocausto ed è una azione sacra per pacificare la “collera” di Dio, per ringraziarlo o glorificarlo. Spesso, nelle religioni, il sacrificio consiste nel sottrarre un animale o qualcosa dal mondo profano per renderlo sacro (appartenente a Dio) donandolo o dedicandolo a una divinità.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4126" y="797511"/>
            <a:ext cx="9943748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Essendo una moda essere distaccati dalla religione,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molti hanno paura dei pregiudizi, 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e quindi di essere etichettati come «sfigati»</a:t>
            </a:r>
          </a:p>
          <a:p>
            <a:pPr algn="ctr">
              <a:lnSpc>
                <a:spcPct val="200000"/>
              </a:lnSpc>
            </a:pPr>
            <a:r>
              <a:rPr lang="it-IT" sz="2800" dirty="0">
                <a:solidFill>
                  <a:schemeClr val="tx1"/>
                </a:solidFill>
              </a:rPr>
              <a:t>o</a:t>
            </a:r>
            <a:r>
              <a:rPr lang="it-IT" sz="2800" dirty="0" smtClean="0">
                <a:solidFill>
                  <a:schemeClr val="tx1"/>
                </a:solidFill>
              </a:rPr>
              <a:t>ssia persone che non sanno godersi la vita, sfortunate,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con poche attrattive che vivono ai margini di una compagnia, 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godendo quindi di poco prestigio.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1384" y="549276"/>
            <a:ext cx="11017224" cy="6048375"/>
          </a:xfrm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it-IT" altLang="it-IT" smtClean="0"/>
              <a:t>Il sacrificio può essere:</a:t>
            </a:r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it-IT" altLang="it-IT" b="1" i="1" smtClean="0">
                <a:solidFill>
                  <a:srgbClr val="FF0000"/>
                </a:solidFill>
              </a:rPr>
              <a:t>cruento</a:t>
            </a:r>
            <a:r>
              <a:rPr lang="it-IT" altLang="it-IT" b="1" smtClean="0"/>
              <a:t> </a:t>
            </a:r>
            <a:r>
              <a:rPr lang="it-IT" altLang="it-IT" smtClean="0"/>
              <a:t>con spargimento di sangue;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endParaRPr lang="it-IT" altLang="it-IT" sz="1000"/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it-IT" altLang="it-IT" b="1" i="1" smtClean="0">
                <a:solidFill>
                  <a:schemeClr val="accent2"/>
                </a:solidFill>
              </a:rPr>
              <a:t>incruento</a:t>
            </a:r>
            <a:r>
              <a:rPr lang="it-IT" altLang="it-IT" b="1" i="1" smtClean="0"/>
              <a:t> </a:t>
            </a:r>
            <a:r>
              <a:rPr lang="it-IT" altLang="it-IT" smtClean="0"/>
              <a:t>senza spargimento di sangue;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endParaRPr lang="it-IT" altLang="it-IT" sz="1000"/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it-IT" altLang="it-IT" b="1" i="1" smtClean="0">
                <a:solidFill>
                  <a:srgbClr val="FF0000"/>
                </a:solidFill>
              </a:rPr>
              <a:t>umano</a:t>
            </a:r>
            <a:r>
              <a:rPr lang="it-IT" altLang="it-IT" b="1" i="1" smtClean="0"/>
              <a:t> </a:t>
            </a:r>
            <a:r>
              <a:rPr lang="it-IT" altLang="it-IT" smtClean="0"/>
              <a:t>in cui la vittima è una persona;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endParaRPr lang="it-IT" altLang="it-IT" sz="1000"/>
          </a:p>
          <a:p>
            <a:pPr eaLnBrk="1" hangingPunct="1">
              <a:lnSpc>
                <a:spcPct val="83000"/>
              </a:lnSpc>
              <a:buFontTx/>
              <a:buChar char="-"/>
            </a:pPr>
            <a:r>
              <a:rPr lang="it-IT" altLang="it-IT" b="1" i="1" smtClean="0">
                <a:solidFill>
                  <a:srgbClr val="FF0000"/>
                </a:solidFill>
              </a:rPr>
              <a:t>espiatorio</a:t>
            </a:r>
            <a:r>
              <a:rPr lang="it-IT" altLang="it-IT" smtClean="0"/>
              <a:t> per liberare l'uomo o un’intera comunità (assemblea o “tribù”) dal male o dal peccato;</a:t>
            </a:r>
          </a:p>
          <a:p>
            <a:pPr eaLnBrk="1" hangingPunct="1">
              <a:lnSpc>
                <a:spcPct val="83000"/>
              </a:lnSpc>
              <a:buFontTx/>
              <a:buNone/>
            </a:pPr>
            <a:endParaRPr lang="it-IT" altLang="it-IT" sz="1000"/>
          </a:p>
          <a:p>
            <a:pPr eaLnBrk="1" hangingPunct="1">
              <a:lnSpc>
                <a:spcPct val="83000"/>
              </a:lnSpc>
              <a:buFont typeface="Wingdings" panose="05000000000000000000" pitchFamily="2" charset="2"/>
              <a:buNone/>
            </a:pPr>
            <a:r>
              <a:rPr lang="it-IT" altLang="it-IT" smtClean="0"/>
              <a:t>- </a:t>
            </a:r>
            <a:r>
              <a:rPr lang="it-IT" altLang="it-IT" b="1" i="1" smtClean="0">
                <a:solidFill>
                  <a:srgbClr val="FF0000"/>
                </a:solidFill>
              </a:rPr>
              <a:t>ecatombe</a:t>
            </a:r>
            <a:r>
              <a:rPr lang="it-IT" altLang="it-IT" smtClean="0"/>
              <a:t> nella religione greca era il sacrificio di 100 buoi; correntemente si usa questo termine per indicare una strage o uno sterminio umano.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392" y="620714"/>
            <a:ext cx="11161240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1600" b="1" dirty="0"/>
              <a:t>Il cannibalismo </a:t>
            </a:r>
            <a:endParaRPr lang="it-IT" altLang="it-IT" sz="16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Anche se è severamente vietato dalla legge, in realtà è ancora presente in certe tribù da noi considerate primitive. Il cannibalismo è l'uso di mangiare la carne umana; è anche detto antropofagia.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Spesso si presenta come una pratica rituale e non va certamente inteso come un modo di cibarsi che non faccia alcuna distinzione tra carne umana e carne di animali.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L'idea magico-religiosa che sta alla base dei riti cannibalistici è che la carne umana è ritenuta provvista di qualità superiori, delle quali ci si può appropriare mangiandola. E’ il desiderio di acquisire quelle qualità che nessun animale possiede, all'infuori dell'uomo.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Talvolta queste qualità essenziali o “spirituali” vengono concentrate su una parte del corpo umano e allora l’oggetto della pratica antropofaga è soltanto quella parte che si presume contenere l'essenza umana.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8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1600" b="1" dirty="0"/>
              <a:t>Il sacrificio umano nel cristianesimo </a:t>
            </a:r>
            <a:endParaRPr lang="it-IT" altLang="it-IT" sz="16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Nella dottrina cattolica, il sacrificio è la S. Messa (consacrazione eucaristica) nella quale si continua a ripetere in modo incruento (senza visibile spargimento di sangue), mediante il pane e il vino, quel sacrificio umano che fu violento cruento ed espiatorio (liberatorio) di Gesù Cristo.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Nell’eucaristia viene coinvolta anche la fede nella resurrezione.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Nella Bibbia va ricordato che Abramo fu il primo a sostituire il sacrificio umano di suo figlio Isacco con quello di un ariete.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1600" dirty="0"/>
              <a:t>Qualche antropologo ha voluto vedere nel sacrificio umano di Gesù delle lontane analogie con la simbologia ancestrale del cannibalismo e del suo ruolo di “capro” espiatorio.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7408" y="549276"/>
            <a:ext cx="11233248" cy="60483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it-IT" altLang="it-IT" sz="1600" b="1" dirty="0"/>
              <a:t>IL TABÙ</a:t>
            </a:r>
            <a:r>
              <a:rPr lang="it-IT" altLang="it-IT" sz="1600" dirty="0"/>
              <a:t>.</a:t>
            </a:r>
            <a:r>
              <a:rPr lang="it-IT" altLang="it-IT" sz="1600" b="1" i="1" dirty="0"/>
              <a:t> </a:t>
            </a:r>
            <a:r>
              <a:rPr lang="it-IT" altLang="it-IT" sz="1600" dirty="0"/>
              <a:t>E’ una parola polinesiana che deriva da “proibito” e indica l'interdizione sacrale per tutto quanto viene proibito e temuto </a:t>
            </a:r>
            <a:r>
              <a:rPr lang="it-IT" altLang="it-IT" sz="1600" dirty="0" err="1"/>
              <a:t>perchè</a:t>
            </a:r>
            <a:r>
              <a:rPr lang="it-IT" altLang="it-IT" sz="1600" dirty="0"/>
              <a:t> appartenente a una  divinità. Se violato, potrebbe “irritare o far arrabbiare” la divinità e, poiché essa appartiene all'aldilà, al regno dei morti, vi è il terribile timore che possa scatenare delle conseguenze negative sia naturali che soprannaturali contro l’uomo. Correntemente si usa per indicare una generica paura di compiere qualche azione.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900" b="1" dirty="0"/>
          </a:p>
          <a:p>
            <a:pPr eaLnBrk="1" hangingPunct="1">
              <a:lnSpc>
                <a:spcPct val="100000"/>
              </a:lnSpc>
            </a:pPr>
            <a:r>
              <a:rPr lang="it-IT" altLang="it-IT" sz="1600" b="1" dirty="0"/>
              <a:t>IL TOTEM</a:t>
            </a:r>
            <a:r>
              <a:rPr lang="it-IT" altLang="it-IT" sz="1600" dirty="0"/>
              <a:t>. Deriva da </a:t>
            </a:r>
            <a:r>
              <a:rPr lang="it-IT" altLang="it-IT" sz="1600" i="1" dirty="0" err="1"/>
              <a:t>ototeman</a:t>
            </a:r>
            <a:r>
              <a:rPr lang="it-IT" altLang="it-IT" sz="1600" dirty="0"/>
              <a:t> (“egli è della mia parentela”).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it-IT" altLang="it-IT" sz="1600" dirty="0"/>
              <a:t>      Presso molte popolazioni “primitive” è un oggetto, vegetale o animale ritenuto protettore di una tribù, o che la tribù riconosce come proprio capostipite. Qualche sociologo ha ravvisato nel totem delle lontane analogie con la venerazione dei Santi Patroni o delle loro reliquie nelle parrocchie.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1000" b="1" dirty="0"/>
          </a:p>
          <a:p>
            <a:pPr eaLnBrk="1" hangingPunct="1">
              <a:lnSpc>
                <a:spcPct val="100000"/>
              </a:lnSpc>
            </a:pPr>
            <a:r>
              <a:rPr lang="it-IT" altLang="it-IT" sz="1600" b="1" dirty="0"/>
              <a:t>IL SENSO DI COLPA</a:t>
            </a:r>
            <a:r>
              <a:rPr lang="it-IT" altLang="it-IT" sz="1600" dirty="0"/>
              <a:t>. Nasce nei confronti di chi amiamo e rispettiamo, in seguito a nostre azioni offensive. Questo avviene anche nei confronti di Dio (vedi: Caino, il volto tenuto in basso § n. 158 e s). Non avremo mai il senso di colpa quando consideriamo importante solo noi stessi.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it-IT" altLang="it-IT" sz="800" b="1" dirty="0"/>
          </a:p>
          <a:p>
            <a:pPr eaLnBrk="1" hangingPunct="1">
              <a:lnSpc>
                <a:spcPct val="100000"/>
              </a:lnSpc>
            </a:pPr>
            <a:r>
              <a:rPr lang="it-IT" altLang="it-IT" sz="1600" b="1" dirty="0"/>
              <a:t>LA VERGOGNA</a:t>
            </a:r>
            <a:r>
              <a:rPr lang="it-IT" altLang="it-IT" sz="1600" dirty="0"/>
              <a:t>.</a:t>
            </a:r>
            <a:r>
              <a:rPr lang="it-IT" altLang="it-IT" sz="1600" b="1" i="1" dirty="0"/>
              <a:t> </a:t>
            </a:r>
            <a:r>
              <a:rPr lang="it-IT" altLang="it-IT" sz="1600" dirty="0"/>
              <a:t>La vergogna è un sentimento di colpa che nasce dopo aver compiuto una cattiva azione e deriva dalla paura di essere giudicati dagli altri, di essere disonorati o di non sentirsi più importanti come prima. E' la paura di far scoprire agli altri i nostri difetti o le nostre fragilità.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9376" y="620713"/>
            <a:ext cx="11233247" cy="5903912"/>
          </a:xfrm>
        </p:spPr>
        <p:txBody>
          <a:bodyPr/>
          <a:lstStyle/>
          <a:p>
            <a:pPr algn="ctr" eaLnBrk="1" hangingPunct="1">
              <a:lnSpc>
                <a:spcPct val="73000"/>
              </a:lnSpc>
              <a:buFont typeface="Wingdings" panose="05000000000000000000" pitchFamily="2" charset="2"/>
              <a:buNone/>
            </a:pPr>
            <a:r>
              <a:rPr lang="it-IT" altLang="it-IT" b="1" dirty="0"/>
              <a:t>Differenza  tra  MAGIA  e  RELIGIONE</a:t>
            </a:r>
          </a:p>
          <a:p>
            <a:pPr algn="ctr" eaLnBrk="1" hangingPunct="1">
              <a:lnSpc>
                <a:spcPct val="73000"/>
              </a:lnSpc>
              <a:buFont typeface="Wingdings" panose="05000000000000000000" pitchFamily="2" charset="2"/>
              <a:buNone/>
            </a:pPr>
            <a:endParaRPr lang="it-IT" altLang="it-IT" sz="14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La </a:t>
            </a:r>
            <a:r>
              <a:rPr lang="it-IT" altLang="it-IT" sz="2400" b="1" dirty="0"/>
              <a:t>Magia</a:t>
            </a:r>
            <a:r>
              <a:rPr lang="it-IT" altLang="it-IT" sz="2400" dirty="0"/>
              <a:t> è la convinzione dell’uomo di possedere dei poteri particolari che gli permettono di controllare, o comandare, le forze della natura.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b="1" i="1" dirty="0">
                <a:solidFill>
                  <a:schemeClr val="accent2"/>
                </a:solidFill>
              </a:rPr>
              <a:t>Magia Bianca</a:t>
            </a:r>
            <a:r>
              <a:rPr lang="it-IT" altLang="it-IT" sz="2400" dirty="0"/>
              <a:t> quando è utilizzata a scopo benefico (es. sciamani e guaritori)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it-IT" altLang="it-IT" sz="2400" b="1" i="1" dirty="0">
                <a:solidFill>
                  <a:schemeClr val="accent2"/>
                </a:solidFill>
              </a:rPr>
              <a:t>Magia Nera</a:t>
            </a:r>
            <a:r>
              <a:rPr lang="it-IT" altLang="it-IT" sz="2400" dirty="0"/>
              <a:t> quando è utilizzata a scopo malefico per colpire il nemico (es. Stregoni, </a:t>
            </a:r>
            <a:r>
              <a:rPr lang="it-IT" altLang="it-IT" sz="2400"/>
              <a:t>ecc</a:t>
            </a:r>
            <a:r>
              <a:rPr lang="it-IT" altLang="it-IT" sz="2400" smtClean="0"/>
              <a:t>.)</a:t>
            </a:r>
            <a:endParaRPr lang="it-IT" altLang="it-IT" sz="2400" dirty="0"/>
          </a:p>
          <a:p>
            <a:pPr eaLnBrk="1" hangingPunct="1">
              <a:lnSpc>
                <a:spcPct val="150000"/>
              </a:lnSpc>
            </a:pPr>
            <a:r>
              <a:rPr lang="it-IT" altLang="it-IT" sz="2400" dirty="0"/>
              <a:t>La </a:t>
            </a:r>
            <a:r>
              <a:rPr lang="it-IT" altLang="it-IT" sz="2400" b="1" dirty="0"/>
              <a:t>Religione </a:t>
            </a:r>
            <a:r>
              <a:rPr lang="it-IT" altLang="it-IT" sz="2400" dirty="0"/>
              <a:t>è la convinzione dell’uomo che a dominare le forze della natura possa essere solo colui che le ha create, ossia Dio o una divinità. Nelle religioni apparentemente “politeiste” spesso le forze della natura vengono chiamate con il nome delle divinità figlie di un Dio Superiore.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84666" y="3244334"/>
            <a:ext cx="482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35360" y="528206"/>
            <a:ext cx="11737304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Alcuni pensano che </a:t>
            </a:r>
            <a:r>
              <a:rPr lang="it-IT" sz="2800" b="1" dirty="0" smtClean="0">
                <a:solidFill>
                  <a:schemeClr val="tx1"/>
                </a:solidFill>
              </a:rPr>
              <a:t>la religione limiti la libertà 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con tante regole e comandamenti </a:t>
            </a:r>
          </a:p>
          <a:p>
            <a:pPr algn="ctr">
              <a:lnSpc>
                <a:spcPct val="200000"/>
              </a:lnSpc>
            </a:pPr>
            <a:r>
              <a:rPr lang="it-IT" sz="2800" dirty="0">
                <a:solidFill>
                  <a:schemeClr val="tx1"/>
                </a:solidFill>
              </a:rPr>
              <a:t>c</a:t>
            </a:r>
            <a:r>
              <a:rPr lang="it-IT" sz="2800" dirty="0" smtClean="0">
                <a:solidFill>
                  <a:schemeClr val="tx1"/>
                </a:solidFill>
              </a:rPr>
              <a:t>he non permettano di esprimersi per quello che si è  realmente. </a:t>
            </a:r>
          </a:p>
          <a:p>
            <a:pPr algn="ctr">
              <a:lnSpc>
                <a:spcPct val="20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Secondo voi, è vero?</a:t>
            </a:r>
          </a:p>
          <a:p>
            <a:pPr>
              <a:lnSpc>
                <a:spcPct val="150000"/>
              </a:lnSpc>
            </a:pPr>
            <a:endParaRPr lang="it-IT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Domanda obiezione: 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La </a:t>
            </a:r>
            <a:r>
              <a:rPr lang="it-IT" sz="2800" b="1" dirty="0" smtClean="0">
                <a:solidFill>
                  <a:schemeClr val="tx1"/>
                </a:solidFill>
              </a:rPr>
              <a:t>RELIGIONE </a:t>
            </a:r>
            <a:r>
              <a:rPr lang="it-IT" sz="2800" dirty="0" smtClean="0">
                <a:solidFill>
                  <a:schemeClr val="tx1"/>
                </a:solidFill>
              </a:rPr>
              <a:t>impedisce realmente la libertà di pensiero </a:t>
            </a:r>
          </a:p>
          <a:p>
            <a:pPr algn="ctr">
              <a:lnSpc>
                <a:spcPct val="150000"/>
              </a:lnSpc>
            </a:pPr>
            <a:r>
              <a:rPr lang="it-IT" sz="2800" dirty="0" smtClean="0">
                <a:solidFill>
                  <a:schemeClr val="tx1"/>
                </a:solidFill>
              </a:rPr>
              <a:t>e la GIOIA di VIVERE?</a:t>
            </a:r>
          </a:p>
        </p:txBody>
      </p:sp>
    </p:spTree>
    <p:extLst>
      <p:ext uri="{BB962C8B-B14F-4D97-AF65-F5344CB8AC3E}">
        <p14:creationId xmlns:p14="http://schemas.microsoft.com/office/powerpoint/2010/main" val="5470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84666" y="3244334"/>
            <a:ext cx="482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09346" y="378165"/>
            <a:ext cx="11773308" cy="610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b="1" dirty="0" smtClean="0">
                <a:solidFill>
                  <a:schemeClr val="tx1"/>
                </a:solidFill>
              </a:rPr>
              <a:t>E’ la RELIGIONE il vero problema? </a:t>
            </a:r>
          </a:p>
          <a:p>
            <a:pPr algn="ctr">
              <a:lnSpc>
                <a:spcPct val="200000"/>
              </a:lnSpc>
            </a:pPr>
            <a:r>
              <a:rPr lang="it-IT" sz="2400" dirty="0" smtClean="0">
                <a:solidFill>
                  <a:schemeClr val="tx1"/>
                </a:solidFill>
              </a:rPr>
              <a:t>Oppure i fanatismi, le intolleranze, gli estremismi religiosi, ideologici, atei e politici? </a:t>
            </a:r>
          </a:p>
          <a:p>
            <a:pPr algn="ctr">
              <a:lnSpc>
                <a:spcPct val="200000"/>
              </a:lnSpc>
            </a:pPr>
            <a:r>
              <a:rPr lang="it-IT" sz="2100" dirty="0" smtClean="0">
                <a:solidFill>
                  <a:schemeClr val="tx1"/>
                </a:solidFill>
              </a:rPr>
              <a:t>Secondo voi qualsiasi fanatismo potrebbe essere una maschera per sentirsi più sicuri? </a:t>
            </a:r>
          </a:p>
          <a:p>
            <a:pPr algn="ctr">
              <a:lnSpc>
                <a:spcPct val="150000"/>
              </a:lnSpc>
            </a:pPr>
            <a:endParaRPr lang="it-IT" sz="900" b="1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200" b="1" dirty="0" smtClean="0">
                <a:solidFill>
                  <a:schemeClr val="tx1"/>
                </a:solidFill>
              </a:rPr>
              <a:t>ATTENZIONE</a:t>
            </a:r>
            <a:endParaRPr lang="it-IT" sz="2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il comportamento del fanatismo non è solo quello religioso, </a:t>
            </a:r>
          </a:p>
          <a:p>
            <a:pPr algn="ctr">
              <a:lnSpc>
                <a:spcPct val="150000"/>
              </a:lnSpc>
            </a:pPr>
            <a:r>
              <a:rPr lang="it-IT" sz="2200" dirty="0" smtClean="0">
                <a:solidFill>
                  <a:schemeClr val="tx1"/>
                </a:solidFill>
              </a:rPr>
              <a:t>vale anche nell’ateismo e in ogni ideologia compreso in politica!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200" dirty="0">
                <a:solidFill>
                  <a:schemeClr val="tx1"/>
                </a:solidFill>
              </a:rPr>
              <a:t>Spesso il fanatismo nasce da una grande rabbia interiore </a:t>
            </a:r>
            <a:r>
              <a:rPr lang="it-IT" sz="2200" dirty="0" smtClean="0">
                <a:solidFill>
                  <a:schemeClr val="tx1"/>
                </a:solidFill>
              </a:rPr>
              <a:t>che </a:t>
            </a:r>
            <a:r>
              <a:rPr lang="it-IT" sz="2200" dirty="0">
                <a:solidFill>
                  <a:schemeClr val="tx1"/>
                </a:solidFill>
              </a:rPr>
              <a:t>ha bisogno di essere colmata con una ideologia </a:t>
            </a:r>
            <a:r>
              <a:rPr lang="it-IT" sz="2200" dirty="0" smtClean="0">
                <a:solidFill>
                  <a:schemeClr val="tx1"/>
                </a:solidFill>
              </a:rPr>
              <a:t>che </a:t>
            </a:r>
            <a:r>
              <a:rPr lang="it-IT" sz="2200" dirty="0">
                <a:solidFill>
                  <a:schemeClr val="tx1"/>
                </a:solidFill>
              </a:rPr>
              <a:t>porta all’intolleranza e all’odio contro il nemico («capro espiatorio»?).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200" dirty="0">
                <a:solidFill>
                  <a:schemeClr val="tx1"/>
                </a:solidFill>
              </a:rPr>
              <a:t>Il capro espiatorio è l’individuo, spesso allontanato, odiato, </a:t>
            </a:r>
            <a:endParaRPr lang="it-IT" sz="2200" dirty="0" smtClean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it-IT" sz="2200" dirty="0" smtClean="0">
                <a:solidFill>
                  <a:schemeClr val="tx1"/>
                </a:solidFill>
              </a:rPr>
              <a:t>sul </a:t>
            </a:r>
            <a:r>
              <a:rPr lang="it-IT" sz="2200" dirty="0">
                <a:solidFill>
                  <a:schemeClr val="tx1"/>
                </a:solidFill>
              </a:rPr>
              <a:t>quale si attribuiscono tutte le colpe per non riconoscere le proprie</a:t>
            </a:r>
            <a:r>
              <a:rPr lang="it-IT" sz="2200" dirty="0" smtClean="0">
                <a:solidFill>
                  <a:schemeClr val="tx1"/>
                </a:solidFill>
              </a:rPr>
              <a:t>!</a:t>
            </a:r>
            <a:endParaRPr lang="it-IT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9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84666" y="3244334"/>
            <a:ext cx="482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mtClean="0"/>
              <a:t>Alcuni pensano che l’origine sta nella PAURA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48417" y="566678"/>
            <a:ext cx="1049516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4400" b="1" dirty="0" smtClean="0">
                <a:solidFill>
                  <a:schemeClr val="tx1"/>
                </a:solidFill>
              </a:rPr>
              <a:t>ATTENZIONE</a:t>
            </a:r>
            <a:endParaRPr lang="it-IT" sz="2400" b="1" dirty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400" dirty="0" smtClean="0">
                <a:solidFill>
                  <a:schemeClr val="tx1"/>
                </a:solidFill>
              </a:rPr>
              <a:t>Sia il fanatismo religioso, che quello politico ideologico,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400" dirty="0">
                <a:solidFill>
                  <a:schemeClr val="tx1"/>
                </a:solidFill>
              </a:rPr>
              <a:t>c</a:t>
            </a:r>
            <a:r>
              <a:rPr lang="it-IT" sz="2400" dirty="0" smtClean="0">
                <a:solidFill>
                  <a:schemeClr val="tx1"/>
                </a:solidFill>
              </a:rPr>
              <a:t>he porta all’intolleranza e all’odio verso il «nemico»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400" dirty="0" smtClean="0">
                <a:solidFill>
                  <a:schemeClr val="tx1"/>
                </a:solidFill>
              </a:rPr>
              <a:t>potrebbero essere la maschera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400" dirty="0" smtClean="0">
                <a:solidFill>
                  <a:schemeClr val="tx1"/>
                </a:solidFill>
              </a:rPr>
              <a:t>per non riconoscere i propri limiti, compreso quelli psicologici. </a:t>
            </a: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endParaRPr lang="it-IT" sz="1500" b="1" dirty="0" smtClean="0">
              <a:solidFill>
                <a:schemeClr val="tx1"/>
              </a:solidFill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tx1"/>
                </a:solidFill>
              </a:rPr>
              <a:t>La religione, es. il cristianesimo, insegna ad odiare i nemici? </a:t>
            </a:r>
          </a:p>
        </p:txBody>
      </p:sp>
    </p:spTree>
    <p:extLst>
      <p:ext uri="{BB962C8B-B14F-4D97-AF65-F5344CB8AC3E}">
        <p14:creationId xmlns:p14="http://schemas.microsoft.com/office/powerpoint/2010/main" val="34655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4887</Words>
  <Application>Microsoft Office PowerPoint</Application>
  <PresentationFormat>Widescreen</PresentationFormat>
  <Paragraphs>415</Paragraphs>
  <Slides>63</Slides>
  <Notes>50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63</vt:i4>
      </vt:variant>
    </vt:vector>
  </HeadingPairs>
  <TitlesOfParts>
    <vt:vector size="70" baseType="lpstr">
      <vt:lpstr>Arial</vt:lpstr>
      <vt:lpstr>Arial Black</vt:lpstr>
      <vt:lpstr>StarSymbol</vt:lpstr>
      <vt:lpstr>Times New Roman</vt:lpstr>
      <vt:lpstr>Wingdings</vt:lpstr>
      <vt:lpstr>Struttura predefinita</vt:lpstr>
      <vt:lpstr>1_Struttura predefinita</vt:lpstr>
      <vt:lpstr>Varie forme di ATEISMO  MODERNO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 sono le varie forme  di “ateismo”  (o di lontananza dalla religione) moderno?</vt:lpstr>
      <vt:lpstr>1 - “ATEISMO”  psicologico</vt:lpstr>
      <vt:lpstr>Presentazione standard di PowerPoint</vt:lpstr>
      <vt:lpstr>2 - ATEISMO politico</vt:lpstr>
      <vt:lpstr>3 - L’ “ATEISMO” nel capitalismo</vt:lpstr>
      <vt:lpstr>Presentazione standard di PowerPoint</vt:lpstr>
      <vt:lpstr>Presentazione standard di PowerPoint</vt:lpstr>
      <vt:lpstr>NICHILISMO</vt:lpstr>
      <vt:lpstr>AGNOSTICISMO</vt:lpstr>
      <vt:lpstr>Presentazione standard di PowerPoint</vt:lpstr>
      <vt:lpstr>4 - L’ATEISMO nella filosofia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DEISTI sostenevano che l'esistenza di un Dio creatore  e ordinatore dell'universo,  poteva essere dimostrata con la sola ragione umana,  al pari dell'immortalità dell'anima.   Viene denominata «religione naturale»  perché è naturalmente dentro all'individuo umano, è naturalmente e ragionevolmente comprensibile senza un «messaggero» rivelatore.</vt:lpstr>
      <vt:lpstr>Presentazione standard di PowerPoint</vt:lpstr>
      <vt:lpstr>Presentazione standard di PowerPoint</vt:lpstr>
      <vt:lpstr> 1° Percorso</vt:lpstr>
      <vt:lpstr>Presentazione standard di PowerPoint</vt:lpstr>
      <vt:lpstr>Presentazione standard di PowerPoint</vt:lpstr>
      <vt:lpstr>Presentazione standard di PowerPoint</vt:lpstr>
      <vt:lpstr>2° Percorso   Dio pensato come il «Motore immobile»</vt:lpstr>
      <vt:lpstr>Presentazione standard di PowerPoint</vt:lpstr>
      <vt:lpstr>Presentazione standard di PowerPoint</vt:lpstr>
      <vt:lpstr>3 - La capacità di PENSARE  sta al di sopra della materia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L’ordine del mondo e l’origine della religione  </vt:lpstr>
      <vt:lpstr>Presentazione standard di PowerPoint</vt:lpstr>
      <vt:lpstr>Presentazione standard di PowerPoint</vt:lpstr>
      <vt:lpstr>Presentazione standard di PowerPoint</vt:lpstr>
      <vt:lpstr>4 - L’ATEISMO nella Scienza</vt:lpstr>
      <vt:lpstr>Presentazione standard di PowerPoint</vt:lpstr>
      <vt:lpstr>Presentazione standard di PowerPoint</vt:lpstr>
      <vt:lpstr>Attenzione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Classificazione delle religioni</vt:lpstr>
      <vt:lpstr>Gli “ingredienti” delle religioni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Varie forme di ATEISMO  MODERNO</dc:title>
  <dc:creator>Claudio</dc:creator>
  <cp:lastModifiedBy>PC Claudio</cp:lastModifiedBy>
  <cp:revision>117</cp:revision>
  <dcterms:modified xsi:type="dcterms:W3CDTF">2022-09-15T13:12:58Z</dcterms:modified>
</cp:coreProperties>
</file>